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60" r:id="rId5"/>
    <p:sldId id="259" r:id="rId6"/>
    <p:sldId id="261" r:id="rId7"/>
    <p:sldId id="264" r:id="rId8"/>
    <p:sldId id="262" r:id="rId9"/>
    <p:sldId id="271" r:id="rId10"/>
    <p:sldId id="272" r:id="rId11"/>
    <p:sldId id="273" r:id="rId12"/>
    <p:sldId id="274" r:id="rId13"/>
    <p:sldId id="275" r:id="rId14"/>
    <p:sldId id="265" r:id="rId15"/>
    <p:sldId id="266" r:id="rId16"/>
    <p:sldId id="268" r:id="rId17"/>
    <p:sldId id="269" r:id="rId18"/>
    <p:sldId id="267" r:id="rId19"/>
  </p:sldIdLst>
  <p:sldSz cx="12192000" cy="6858000"/>
  <p:notesSz cx="6797675" cy="9928225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orbel" panose="020B0503020204020204" pitchFamily="3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iCU7myGkRIPPZfjAVwClVcemMKN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es de Vries" userId="c38c0b37-94a4-492d-8a81-e23a139779e0" providerId="ADAL" clId="{9B771D98-361D-4F23-AB02-97ED9F2D9F48}"/>
    <pc:docChg chg="modSld">
      <pc:chgData name="Kees de Vries" userId="c38c0b37-94a4-492d-8a81-e23a139779e0" providerId="ADAL" clId="{9B771D98-361D-4F23-AB02-97ED9F2D9F48}" dt="2023-03-30T13:12:45.585" v="90" actId="20577"/>
      <pc:docMkLst>
        <pc:docMk/>
      </pc:docMkLst>
      <pc:sldChg chg="modSp mod">
        <pc:chgData name="Kees de Vries" userId="c38c0b37-94a4-492d-8a81-e23a139779e0" providerId="ADAL" clId="{9B771D98-361D-4F23-AB02-97ED9F2D9F48}" dt="2023-03-30T12:13:07.622" v="88" actId="6549"/>
        <pc:sldMkLst>
          <pc:docMk/>
          <pc:sldMk cId="0" sldId="257"/>
        </pc:sldMkLst>
        <pc:spChg chg="mod">
          <ac:chgData name="Kees de Vries" userId="c38c0b37-94a4-492d-8a81-e23a139779e0" providerId="ADAL" clId="{9B771D98-361D-4F23-AB02-97ED9F2D9F48}" dt="2023-03-30T12:13:07.622" v="88" actId="6549"/>
          <ac:spMkLst>
            <pc:docMk/>
            <pc:sldMk cId="0" sldId="257"/>
            <ac:spMk id="82" creationId="{00000000-0000-0000-0000-000000000000}"/>
          </ac:spMkLst>
        </pc:spChg>
      </pc:sldChg>
      <pc:sldChg chg="modSp mod">
        <pc:chgData name="Kees de Vries" userId="c38c0b37-94a4-492d-8a81-e23a139779e0" providerId="ADAL" clId="{9B771D98-361D-4F23-AB02-97ED9F2D9F48}" dt="2023-03-30T13:12:45.585" v="90" actId="20577"/>
        <pc:sldMkLst>
          <pc:docMk/>
          <pc:sldMk cId="0" sldId="261"/>
        </pc:sldMkLst>
        <pc:spChg chg="mod">
          <ac:chgData name="Kees de Vries" userId="c38c0b37-94a4-492d-8a81-e23a139779e0" providerId="ADAL" clId="{9B771D98-361D-4F23-AB02-97ED9F2D9F48}" dt="2023-03-30T13:12:45.585" v="90" actId="20577"/>
          <ac:spMkLst>
            <pc:docMk/>
            <pc:sldMk cId="0" sldId="261"/>
            <ac:spMk id="10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3525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44" tIns="95544" rIns="95544" bIns="95544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44" tIns="95544" rIns="95544" bIns="955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74" name="Google Shape;7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3525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234dd9b325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5113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g2234dd9b325_0_1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44" tIns="95544" rIns="95544" bIns="955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62905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234dd9b325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5113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g2234dd9b325_0_1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44" tIns="95544" rIns="95544" bIns="955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3322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234dd9b325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5113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g2234dd9b325_0_1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44" tIns="95544" rIns="95544" bIns="955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7659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234dd9b325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5113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g2234dd9b325_0_1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44" tIns="95544" rIns="95544" bIns="955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12563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44" tIns="95544" rIns="95544" bIns="955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29" name="Google Shape;12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3525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1dfd0d1b0ba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3525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1dfd0d1b0ba_0_1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092" cy="4467725"/>
          </a:xfrm>
          <a:prstGeom prst="rect">
            <a:avLst/>
          </a:prstGeom>
        </p:spPr>
        <p:txBody>
          <a:bodyPr spcFirstLastPara="1" wrap="square" lIns="95544" tIns="95544" rIns="95544" bIns="955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44" tIns="95544" rIns="95544" bIns="955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47" name="Google Shape;14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3525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7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44" tIns="95544" rIns="95544" bIns="955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53" name="Google Shape;15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3525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234dd9b325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5113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g2234dd9b325_0_1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44" tIns="95544" rIns="95544" bIns="955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44" tIns="95544" rIns="95544" bIns="955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79" name="Google Shape;7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3525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44" tIns="95544" rIns="95544" bIns="955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5" name="Google Shape;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3525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dfd0d1b0ba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5113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g1dfd0d1b0ba_0_4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092" cy="4467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44" tIns="95544" rIns="95544" bIns="955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234dd9b32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5113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" name="Google Shape;91;g2234dd9b325_0_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44" tIns="95544" rIns="95544" bIns="955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44" tIns="95544" rIns="95544" bIns="955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05" name="Google Shape;1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3525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234dd9b325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5113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g2234dd9b325_0_2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44" tIns="95544" rIns="95544" bIns="955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234dd9b32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5113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g2234dd9b325_0_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44" tIns="95544" rIns="95544" bIns="955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234dd9b325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5113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g2234dd9b325_0_1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44" tIns="95544" rIns="95544" bIns="9554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5023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eldia">
  <p:cSld name="Titeldia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0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10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10"/>
          <p:cNvSpPr txBox="1">
            <a:spLocks noGrp="1"/>
          </p:cNvSpPr>
          <p:nvPr>
            <p:ph type="ctrTitle"/>
          </p:nvPr>
        </p:nvSpPr>
        <p:spPr>
          <a:xfrm>
            <a:off x="1069848" y="1298449"/>
            <a:ext cx="7315200" cy="1772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900"/>
              <a:buFont typeface="Corbel"/>
              <a:buNone/>
              <a:defRPr sz="59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0"/>
          <p:cNvSpPr txBox="1">
            <a:spLocks noGrp="1"/>
          </p:cNvSpPr>
          <p:nvPr>
            <p:ph type="dt" idx="10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0"/>
          <p:cNvSpPr txBox="1">
            <a:spLocks noGrp="1"/>
          </p:cNvSpPr>
          <p:nvPr>
            <p:ph type="ft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0"/>
          <p:cNvSpPr txBox="1">
            <a:spLocks noGrp="1"/>
          </p:cNvSpPr>
          <p:nvPr>
            <p:ph type="sldNum" idx="12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  <p:pic>
        <p:nvPicPr>
          <p:cNvPr id="22" name="Google Shape;22;p10" descr="Afbeelding met tekst, clipart&#10;&#10;Automatisch gegenereerde beschrijving"/>
          <p:cNvPicPr preferRelativeResize="0"/>
          <p:nvPr/>
        </p:nvPicPr>
        <p:blipFill rotWithShape="1">
          <a:blip r:embed="rId2">
            <a:alphaModFix/>
          </a:blip>
          <a:srcRect l="8757" t="16638" r="70763" b="4966"/>
          <a:stretch/>
        </p:blipFill>
        <p:spPr>
          <a:xfrm>
            <a:off x="5699724" y="3071005"/>
            <a:ext cx="3021583" cy="2846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10" descr="Afbeelding met logo&#10;&#10;Automatisch gegenereerde beschrijving"/>
          <p:cNvPicPr preferRelativeResize="0"/>
          <p:nvPr/>
        </p:nvPicPr>
        <p:blipFill rotWithShape="1">
          <a:blip r:embed="rId3">
            <a:alphaModFix/>
          </a:blip>
          <a:srcRect l="20215" t="21219" r="20213" b="16054"/>
          <a:stretch/>
        </p:blipFill>
        <p:spPr>
          <a:xfrm>
            <a:off x="9694329" y="3375084"/>
            <a:ext cx="2077186" cy="16347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1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482" cy="389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27" name="Google Shape;27;p11"/>
          <p:cNvSpPr txBox="1">
            <a:spLocks noGrp="1"/>
          </p:cNvSpPr>
          <p:nvPr>
            <p:ph type="dt" idx="10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  <p:pic>
        <p:nvPicPr>
          <p:cNvPr id="30" name="Google Shape;30;p11" descr="Afbeelding met tekst, clipart&#10;&#10;Automatisch gegenereerde beschrijving"/>
          <p:cNvPicPr preferRelativeResize="0"/>
          <p:nvPr/>
        </p:nvPicPr>
        <p:blipFill rotWithShape="1">
          <a:blip r:embed="rId2">
            <a:alphaModFix/>
          </a:blip>
          <a:srcRect t="16638" r="28066"/>
          <a:stretch/>
        </p:blipFill>
        <p:spPr>
          <a:xfrm>
            <a:off x="262465" y="5167223"/>
            <a:ext cx="2942534" cy="839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11" descr="Afbeelding met logo&#10;&#10;Automatisch gegenereerde beschrijving"/>
          <p:cNvPicPr preferRelativeResize="0"/>
          <p:nvPr/>
        </p:nvPicPr>
        <p:blipFill rotWithShape="1">
          <a:blip r:embed="rId3">
            <a:alphaModFix amt="20000"/>
          </a:blip>
          <a:srcRect l="35604" t="21219" r="35604" b="41128"/>
          <a:stretch/>
        </p:blipFill>
        <p:spPr>
          <a:xfrm>
            <a:off x="4530338" y="313182"/>
            <a:ext cx="5993060" cy="58573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van twee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"/>
          <p:cNvSpPr txBox="1">
            <a:spLocks noGrp="1"/>
          </p:cNvSpPr>
          <p:nvPr>
            <p:ph type="title"/>
          </p:nvPr>
        </p:nvSpPr>
        <p:spPr>
          <a:xfrm>
            <a:off x="252919" y="1123838"/>
            <a:ext cx="2947482" cy="4043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body" idx="1"/>
          </p:nvPr>
        </p:nvSpPr>
        <p:spPr>
          <a:xfrm>
            <a:off x="3867912" y="868680"/>
            <a:ext cx="347472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body" idx="2"/>
          </p:nvPr>
        </p:nvSpPr>
        <p:spPr>
          <a:xfrm>
            <a:off x="7818120" y="868680"/>
            <a:ext cx="347472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dt" idx="10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ft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sldNum" idx="12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  <p:pic>
        <p:nvPicPr>
          <p:cNvPr id="47" name="Google Shape;47;p13" descr="Afbeelding met tekst, clipart&#10;&#10;Automatisch gegenereerde beschrijving"/>
          <p:cNvPicPr preferRelativeResize="0"/>
          <p:nvPr/>
        </p:nvPicPr>
        <p:blipFill rotWithShape="1">
          <a:blip r:embed="rId2">
            <a:alphaModFix/>
          </a:blip>
          <a:srcRect t="16638" r="28066"/>
          <a:stretch/>
        </p:blipFill>
        <p:spPr>
          <a:xfrm>
            <a:off x="262465" y="5167223"/>
            <a:ext cx="2942534" cy="839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13" descr="Afbeelding met logo&#10;&#10;Automatisch gegenereerde beschrijving"/>
          <p:cNvPicPr preferRelativeResize="0"/>
          <p:nvPr/>
        </p:nvPicPr>
        <p:blipFill rotWithShape="1">
          <a:blip r:embed="rId3">
            <a:alphaModFix amt="20000"/>
          </a:blip>
          <a:srcRect l="35604" t="21219" r="35604" b="41128"/>
          <a:stretch/>
        </p:blipFill>
        <p:spPr>
          <a:xfrm>
            <a:off x="4530338" y="313182"/>
            <a:ext cx="5993060" cy="58573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4"/>
          <p:cNvSpPr txBox="1">
            <a:spLocks noGrp="1"/>
          </p:cNvSpPr>
          <p:nvPr>
            <p:ph type="title"/>
          </p:nvPr>
        </p:nvSpPr>
        <p:spPr>
          <a:xfrm>
            <a:off x="252919" y="1123838"/>
            <a:ext cx="2947482" cy="4043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body" idx="2"/>
          </p:nvPr>
        </p:nvSpPr>
        <p:spPr>
          <a:xfrm>
            <a:off x="3867912" y="1930936"/>
            <a:ext cx="347472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body" idx="3"/>
          </p:nvPr>
        </p:nvSpPr>
        <p:spPr>
          <a:xfrm>
            <a:off x="7818463" y="1023586"/>
            <a:ext cx="3474720" cy="813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14"/>
          <p:cNvSpPr txBox="1">
            <a:spLocks noGrp="1"/>
          </p:cNvSpPr>
          <p:nvPr>
            <p:ph type="body" idx="4"/>
          </p:nvPr>
        </p:nvSpPr>
        <p:spPr>
          <a:xfrm>
            <a:off x="7818463" y="1930936"/>
            <a:ext cx="347472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dt" idx="10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ft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  <p:pic>
        <p:nvPicPr>
          <p:cNvPr id="58" name="Google Shape;58;p14" descr="Afbeelding met tekst, clipart&#10;&#10;Automatisch gegenereerde beschrijving"/>
          <p:cNvPicPr preferRelativeResize="0"/>
          <p:nvPr/>
        </p:nvPicPr>
        <p:blipFill rotWithShape="1">
          <a:blip r:embed="rId2">
            <a:alphaModFix/>
          </a:blip>
          <a:srcRect t="16638" r="28066"/>
          <a:stretch/>
        </p:blipFill>
        <p:spPr>
          <a:xfrm>
            <a:off x="262465" y="5167223"/>
            <a:ext cx="2942534" cy="839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4" descr="Afbeelding met logo&#10;&#10;Automatisch gegenereerde beschrijving"/>
          <p:cNvPicPr preferRelativeResize="0"/>
          <p:nvPr/>
        </p:nvPicPr>
        <p:blipFill rotWithShape="1">
          <a:blip r:embed="rId3">
            <a:alphaModFix amt="20000"/>
          </a:blip>
          <a:srcRect l="35604" t="21219" r="35604" b="41128"/>
          <a:stretch/>
        </p:blipFill>
        <p:spPr>
          <a:xfrm>
            <a:off x="4530338" y="313182"/>
            <a:ext cx="5993060" cy="58573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" type="titleOnly">
  <p:cSld name="TITLE_ONL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>
            <a:spLocks noGrp="1"/>
          </p:cNvSpPr>
          <p:nvPr>
            <p:ph type="title"/>
          </p:nvPr>
        </p:nvSpPr>
        <p:spPr>
          <a:xfrm>
            <a:off x="252919" y="1123838"/>
            <a:ext cx="2947482" cy="4043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dt" idx="10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ft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ldNum" idx="12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  <p:pic>
        <p:nvPicPr>
          <p:cNvPr id="65" name="Google Shape;65;p15" descr="Afbeelding met tekst, clipart&#10;&#10;Automatisch gegenereerde beschrijving"/>
          <p:cNvPicPr preferRelativeResize="0"/>
          <p:nvPr/>
        </p:nvPicPr>
        <p:blipFill rotWithShape="1">
          <a:blip r:embed="rId2">
            <a:alphaModFix/>
          </a:blip>
          <a:srcRect t="16638" r="28066"/>
          <a:stretch/>
        </p:blipFill>
        <p:spPr>
          <a:xfrm>
            <a:off x="262465" y="5167223"/>
            <a:ext cx="2942534" cy="839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5" descr="Afbeelding met logo&#10;&#10;Automatisch gegenereerde beschrijving"/>
          <p:cNvPicPr preferRelativeResize="0"/>
          <p:nvPr/>
        </p:nvPicPr>
        <p:blipFill rotWithShape="1">
          <a:blip r:embed="rId3">
            <a:alphaModFix amt="20000"/>
          </a:blip>
          <a:srcRect l="35604" t="21219" r="35604" b="41128"/>
          <a:stretch/>
        </p:blipFill>
        <p:spPr>
          <a:xfrm>
            <a:off x="4530338" y="313182"/>
            <a:ext cx="5993060" cy="58573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eeg" type="blank">
  <p:cSld name="BLANK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 txBox="1">
            <a:spLocks noGrp="1"/>
          </p:cNvSpPr>
          <p:nvPr>
            <p:ph type="dt" idx="10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ft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sldNum" idx="12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  <p:pic>
        <p:nvPicPr>
          <p:cNvPr id="71" name="Google Shape;71;p16" descr="Afbeelding met logo&#10;&#10;Automatisch gegenereerde beschrijving"/>
          <p:cNvPicPr preferRelativeResize="0"/>
          <p:nvPr/>
        </p:nvPicPr>
        <p:blipFill rotWithShape="1">
          <a:blip r:embed="rId2">
            <a:alphaModFix amt="20000"/>
          </a:blip>
          <a:srcRect l="35604" t="21219" r="35604" b="41128"/>
          <a:stretch/>
        </p:blipFill>
        <p:spPr>
          <a:xfrm>
            <a:off x="4530338" y="313182"/>
            <a:ext cx="5993060" cy="58573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;p9"/>
          <p:cNvSpPr txBox="1">
            <a:spLocks noGrp="1"/>
          </p:cNvSpPr>
          <p:nvPr>
            <p:ph type="title"/>
          </p:nvPr>
        </p:nvSpPr>
        <p:spPr>
          <a:xfrm>
            <a:off x="252919" y="1123838"/>
            <a:ext cx="2947482" cy="4043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  <a:defRPr sz="36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9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41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9;p9"/>
          <p:cNvSpPr txBox="1"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" name="Google Shape;10;p9"/>
          <p:cNvSpPr txBox="1">
            <a:spLocks noGrp="1"/>
          </p:cNvSpPr>
          <p:nvPr>
            <p:ph type="dt" idx="10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ft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sldNum" idx="12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  <p:pic>
        <p:nvPicPr>
          <p:cNvPr id="13" name="Google Shape;13;p9" descr="Afbeelding met logo&#10;&#10;Automatisch gegenereerde beschrijving"/>
          <p:cNvPicPr preferRelativeResize="0"/>
          <p:nvPr/>
        </p:nvPicPr>
        <p:blipFill rotWithShape="1">
          <a:blip r:embed="rId8">
            <a:alphaModFix amt="20000"/>
          </a:blip>
          <a:srcRect l="35604" t="21219" r="35604" b="41128"/>
          <a:stretch/>
        </p:blipFill>
        <p:spPr>
          <a:xfrm>
            <a:off x="4530338" y="313182"/>
            <a:ext cx="5993060" cy="5857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9" descr="Afbeelding met tekst, clipart&#10;&#10;Automatisch gegenereerde beschrijving"/>
          <p:cNvPicPr preferRelativeResize="0"/>
          <p:nvPr/>
        </p:nvPicPr>
        <p:blipFill rotWithShape="1">
          <a:blip r:embed="rId9">
            <a:alphaModFix/>
          </a:blip>
          <a:srcRect t="16638" r="28066"/>
          <a:stretch/>
        </p:blipFill>
        <p:spPr>
          <a:xfrm>
            <a:off x="262465" y="5167223"/>
            <a:ext cx="2942534" cy="83927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"/>
          <p:cNvSpPr txBox="1">
            <a:spLocks noGrp="1"/>
          </p:cNvSpPr>
          <p:nvPr>
            <p:ph type="ctrTitle"/>
          </p:nvPr>
        </p:nvSpPr>
        <p:spPr>
          <a:xfrm>
            <a:off x="965950" y="1076875"/>
            <a:ext cx="7315200" cy="31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55000"/>
              <a:buFont typeface="Calibri"/>
              <a:buNone/>
            </a:pPr>
            <a:endParaRPr sz="8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55000"/>
              <a:buFont typeface="Calibri"/>
              <a:buNone/>
            </a:pPr>
            <a:endParaRPr sz="8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55000"/>
              <a:buFont typeface="Calibri"/>
              <a:buNone/>
            </a:pPr>
            <a:r>
              <a:rPr lang="nl-NL" sz="8000">
                <a:latin typeface="Calibri"/>
                <a:ea typeface="Calibri"/>
                <a:cs typeface="Calibri"/>
                <a:sym typeface="Calibri"/>
              </a:rPr>
              <a:t>Welkom</a:t>
            </a:r>
            <a:br>
              <a:rPr lang="nl-NL" sz="4400">
                <a:latin typeface="Calibri"/>
                <a:ea typeface="Calibri"/>
                <a:cs typeface="Calibri"/>
                <a:sym typeface="Calibri"/>
              </a:rPr>
            </a:br>
            <a:r>
              <a:rPr lang="nl-NL" sz="4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Dorpsbijeenkomst Zuidbroek</a:t>
            </a:r>
            <a:br>
              <a:rPr lang="nl-NL" sz="4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nl-NL" sz="4400">
                <a:latin typeface="Calibri"/>
                <a:ea typeface="Calibri"/>
                <a:cs typeface="Calibri"/>
                <a:sym typeface="Calibri"/>
              </a:rPr>
            </a:br>
            <a:endParaRPr sz="44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alibri"/>
              <a:buNone/>
            </a:pPr>
            <a:endParaRPr sz="4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234dd9b325_0_15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500" cy="38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nl-NL" dirty="0"/>
              <a:t>Aanvraag-</a:t>
            </a:r>
            <a:br>
              <a:rPr lang="nl-NL" dirty="0"/>
            </a:br>
            <a:r>
              <a:rPr lang="nl-NL" dirty="0"/>
              <a:t>formulier</a:t>
            </a:r>
            <a:br>
              <a:rPr lang="nl-NL" dirty="0"/>
            </a:br>
            <a:r>
              <a:rPr lang="nl-NL" sz="2000" dirty="0"/>
              <a:t>(2/5)</a:t>
            </a:r>
            <a:endParaRPr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978713F-1A9F-F34E-9116-1463B0820D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7063" y="758953"/>
            <a:ext cx="8236800" cy="5797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003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234dd9b325_0_15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500" cy="38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nl-NL" dirty="0"/>
              <a:t>Aanvraag-</a:t>
            </a:r>
            <a:br>
              <a:rPr lang="nl-NL" dirty="0"/>
            </a:br>
            <a:r>
              <a:rPr lang="nl-NL" dirty="0"/>
              <a:t>formulier</a:t>
            </a:r>
            <a:br>
              <a:rPr lang="nl-NL" dirty="0"/>
            </a:br>
            <a:r>
              <a:rPr lang="nl-NL" sz="2000" dirty="0"/>
              <a:t>(3/5)</a:t>
            </a:r>
            <a:endParaRPr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057105B-E233-0295-88F5-FF191335B0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397" y="758077"/>
            <a:ext cx="8236800" cy="2589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818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234dd9b325_0_15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500" cy="38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nl-NL" dirty="0"/>
              <a:t>Aanvraag-</a:t>
            </a:r>
            <a:br>
              <a:rPr lang="nl-NL" dirty="0"/>
            </a:br>
            <a:r>
              <a:rPr lang="nl-NL" dirty="0"/>
              <a:t>formulier</a:t>
            </a:r>
            <a:br>
              <a:rPr lang="nl-NL" dirty="0"/>
            </a:br>
            <a:r>
              <a:rPr lang="nl-NL" sz="2000" dirty="0"/>
              <a:t>(4/5)</a:t>
            </a:r>
            <a:endParaRPr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EFE1393-6BA8-DDAD-2DBF-7AF332EE09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3765"/>
          <a:stretch/>
        </p:blipFill>
        <p:spPr>
          <a:xfrm>
            <a:off x="3543629" y="756245"/>
            <a:ext cx="8236800" cy="550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695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234dd9b325_0_15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500" cy="38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nl-NL" dirty="0"/>
              <a:t>Aanvraag-</a:t>
            </a:r>
            <a:br>
              <a:rPr lang="nl-NL" dirty="0"/>
            </a:br>
            <a:r>
              <a:rPr lang="nl-NL" dirty="0"/>
              <a:t>formulier</a:t>
            </a:r>
            <a:br>
              <a:rPr lang="nl-NL" dirty="0"/>
            </a:br>
            <a:r>
              <a:rPr lang="nl-NL" sz="2000" dirty="0"/>
              <a:t>(5/5)</a:t>
            </a:r>
            <a:endParaRPr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6C23B1A-1EEB-0CEB-55AE-065BAC7E9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1650" y="762070"/>
            <a:ext cx="8236800" cy="454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9890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482" cy="389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</a:pPr>
            <a:r>
              <a:rPr lang="nl-NL"/>
              <a:t>Wereldcafé</a:t>
            </a:r>
            <a:endParaRPr/>
          </a:p>
        </p:txBody>
      </p:sp>
      <p:sp>
        <p:nvSpPr>
          <p:cNvPr id="132" name="Google Shape;132;p5"/>
          <p:cNvSpPr txBox="1"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nl-NL"/>
              <a:t>Voorstellen: Winanda Hoegen – Groninger Dorpen </a:t>
            </a:r>
            <a:endParaRPr/>
          </a:p>
          <a:p>
            <a:pPr marL="182880" lvl="0" indent="-55879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-NL" b="1" i="1"/>
              <a:t>Wereldcafé</a:t>
            </a:r>
            <a:r>
              <a:rPr lang="nl-NL"/>
              <a:t>?</a:t>
            </a:r>
            <a:endParaRPr/>
          </a:p>
          <a:p>
            <a:pPr marL="457200" lvl="0" indent="-355600" algn="l" rtl="0"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nl-NL"/>
              <a:t>We gaan samen aan de slag: flip-overs op tafel</a:t>
            </a:r>
            <a:endParaRPr/>
          </a:p>
          <a:p>
            <a:pPr marL="457200" lvl="0" indent="-355600" algn="l" rtl="0"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nl-NL"/>
              <a:t>Op elke flip-over staat een thema &amp; vragen</a:t>
            </a:r>
            <a:endParaRPr/>
          </a:p>
          <a:p>
            <a:pPr marL="457200" lvl="0" indent="-355600" algn="l" rtl="0"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nl-NL"/>
              <a:t>We nodigen je uit om hardop – met elkaar – de gedachten te delen</a:t>
            </a:r>
            <a:endParaRPr/>
          </a:p>
          <a:p>
            <a:pPr marL="457200" lvl="0" indent="-355600" algn="l" rtl="0"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nl-NL"/>
              <a:t>Noteer op de flip-over: wat jij van belang vindt voor Zuidbroek en jouw dorpsgenoten</a:t>
            </a:r>
            <a:endParaRPr/>
          </a:p>
          <a:p>
            <a:pPr marL="457200" lvl="0" indent="-355600" algn="l" rtl="0"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nl-NL"/>
              <a:t>We hebben tot 20.45 uur de tijd – dat betekent per tafel ongeveer 5 minuten</a:t>
            </a:r>
            <a:endParaRPr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82880" lvl="0" indent="-55878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1dfd0d1b0ba_0_10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500" cy="3896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Wereldcafé</a:t>
            </a:r>
            <a:endParaRPr/>
          </a:p>
        </p:txBody>
      </p:sp>
      <p:sp>
        <p:nvSpPr>
          <p:cNvPr id="138" name="Google Shape;138;g1dfd0d1b0ba_0_10"/>
          <p:cNvSpPr txBox="1">
            <a:spLocks noGrp="1"/>
          </p:cNvSpPr>
          <p:nvPr>
            <p:ph type="body" idx="1"/>
          </p:nvPr>
        </p:nvSpPr>
        <p:spPr>
          <a:xfrm>
            <a:off x="3869268" y="864108"/>
            <a:ext cx="7315200" cy="5120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nl-NL" dirty="0"/>
              <a:t>Thema’s die aan de orde komen: </a:t>
            </a:r>
            <a:endParaRPr dirty="0"/>
          </a:p>
          <a:p>
            <a:pPr marL="182880" lvl="0" indent="-182880" algn="l" rtl="0"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nl-NL" dirty="0"/>
              <a:t>1.	(</a:t>
            </a:r>
            <a:r>
              <a:rPr lang="nl-NL" dirty="0" err="1"/>
              <a:t>Verkeers</a:t>
            </a:r>
            <a:r>
              <a:rPr lang="nl-NL" dirty="0"/>
              <a:t>)Veiligheid - (</a:t>
            </a:r>
            <a:r>
              <a:rPr lang="nl-NL" dirty="0" err="1"/>
              <a:t>bounty</a:t>
            </a:r>
            <a:r>
              <a:rPr lang="nl-NL" dirty="0"/>
              <a:t>)</a:t>
            </a:r>
            <a:endParaRPr dirty="0"/>
          </a:p>
          <a:p>
            <a:pPr marL="182880" lvl="0" indent="-182880" algn="l" rtl="0"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nl-NL" dirty="0"/>
              <a:t>2.	Wonen: jongeren, starters en senioren - (mars)</a:t>
            </a:r>
            <a:endParaRPr dirty="0"/>
          </a:p>
          <a:p>
            <a:pPr marL="182880" lvl="0" indent="-182880" algn="l" rtl="0"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nl-NL" dirty="0"/>
              <a:t>3.	Groen (waaronder speeltuinen)- (</a:t>
            </a:r>
            <a:r>
              <a:rPr lang="nl-NL" dirty="0" err="1"/>
              <a:t>snickers</a:t>
            </a:r>
            <a:r>
              <a:rPr lang="nl-NL" dirty="0"/>
              <a:t>)</a:t>
            </a:r>
            <a:endParaRPr dirty="0"/>
          </a:p>
          <a:p>
            <a:pPr marL="182880" lvl="0" indent="-182880" algn="l" rtl="0"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nl-NL" dirty="0"/>
              <a:t>4.	Voorzieningen (OV, dorpshuis, winkels, dorpshuis) – (dove)</a:t>
            </a:r>
            <a:endParaRPr dirty="0"/>
          </a:p>
          <a:p>
            <a:pPr marL="182880" lvl="0" indent="-182880" algn="l" rtl="0"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nl-NL" dirty="0"/>
              <a:t>5	Duurzaamheid &amp; energie (</a:t>
            </a:r>
            <a:r>
              <a:rPr lang="nl-NL" dirty="0" err="1"/>
              <a:t>milky</a:t>
            </a:r>
            <a:r>
              <a:rPr lang="nl-NL" dirty="0"/>
              <a:t> way)</a:t>
            </a:r>
            <a:endParaRPr dirty="0"/>
          </a:p>
          <a:p>
            <a:pPr marL="182880" lvl="0" indent="-182880" algn="l" rtl="0"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nl-NL" dirty="0"/>
              <a:t>6.	Verenigingsleven: de verenigingen (sport, </a:t>
            </a:r>
            <a:r>
              <a:rPr lang="nl-NL" dirty="0" err="1"/>
              <a:t>kunst&amp;cultuur</a:t>
            </a:r>
            <a:r>
              <a:rPr lang="nl-NL" dirty="0"/>
              <a:t>)</a:t>
            </a:r>
            <a:br>
              <a:rPr lang="nl-NL" dirty="0"/>
            </a:br>
            <a:r>
              <a:rPr lang="nl-NL" dirty="0"/>
              <a:t>              en hun vrijwilligers – (</a:t>
            </a:r>
            <a:r>
              <a:rPr lang="nl-NL" dirty="0" err="1"/>
              <a:t>twix</a:t>
            </a:r>
            <a:r>
              <a:rPr lang="nl-NL" dirty="0"/>
              <a:t>)</a:t>
            </a:r>
            <a:endParaRPr dirty="0"/>
          </a:p>
          <a:p>
            <a:pPr marL="182880" lvl="0" indent="-182880" algn="l" rtl="0"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nl-NL" dirty="0"/>
              <a:t>7.	Toerisme en recreatie (waaronder de haven) – (</a:t>
            </a:r>
            <a:r>
              <a:rPr lang="nl-NL" dirty="0" err="1"/>
              <a:t>malteser</a:t>
            </a:r>
            <a:r>
              <a:rPr lang="nl-NL" dirty="0"/>
              <a:t>)</a:t>
            </a:r>
            <a:endParaRPr dirty="0"/>
          </a:p>
          <a:p>
            <a:pPr marL="182880" lvl="0" indent="-182880" algn="l" rtl="0"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nl-NL" dirty="0"/>
              <a:t>8.	Blanco flip-over – (neem die als laatste)</a:t>
            </a: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482" cy="389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</a:pPr>
            <a:r>
              <a:rPr lang="nl-NL"/>
              <a:t>Samenvatting en rondvraag</a:t>
            </a:r>
            <a:endParaRPr/>
          </a:p>
        </p:txBody>
      </p:sp>
      <p:sp>
        <p:nvSpPr>
          <p:cNvPr id="150" name="Google Shape;150;p6"/>
          <p:cNvSpPr txBox="1"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182880" lvl="0" indent="-18288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nl-NL" dirty="0"/>
              <a:t>Rondje flip-overs: wat valt op?</a:t>
            </a:r>
            <a:endParaRPr dirty="0"/>
          </a:p>
          <a:p>
            <a:pPr marL="182880" lvl="0" indent="-182880" algn="l" rtl="0"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nl-NL" dirty="0"/>
              <a:t>Vraag: hoe kijk je terug op deze avond? Wat is nog niet gezegd en geef je de Dorpsraad graag mee bij de verdere verwerking</a:t>
            </a:r>
            <a:br>
              <a:rPr lang="nl-NL" dirty="0"/>
            </a:br>
            <a:endParaRPr dirty="0"/>
          </a:p>
          <a:p>
            <a:pPr marL="18288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nl-NL" dirty="0"/>
          </a:p>
          <a:p>
            <a:pPr marL="18288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nl-NL" dirty="0"/>
          </a:p>
          <a:p>
            <a:pPr marL="18288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br>
              <a:rPr lang="nl-NL" dirty="0"/>
            </a:br>
            <a:r>
              <a:rPr lang="nl-NL" dirty="0"/>
              <a:t>Heb je een vraag of wil je ons iets vertellen: </a:t>
            </a:r>
            <a:r>
              <a:rPr lang="nl-NL" u="sng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info@dorpsraadzuidbroek.com</a:t>
            </a:r>
            <a:r>
              <a:rPr lang="nl-NL" dirty="0">
                <a:solidFill>
                  <a:srgbClr val="FF0000"/>
                </a:solidFill>
              </a:rPr>
              <a:t> </a:t>
            </a:r>
            <a:endParaRPr sz="10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7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482" cy="389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</a:pPr>
            <a:r>
              <a:rPr lang="nl-NL"/>
              <a:t>Sluiting</a:t>
            </a:r>
            <a:endParaRPr/>
          </a:p>
        </p:txBody>
      </p:sp>
      <p:sp>
        <p:nvSpPr>
          <p:cNvPr id="156" name="Google Shape;156;p7"/>
          <p:cNvSpPr txBox="1"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182880" lvl="0" indent="-1828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nl-NL" dirty="0"/>
              <a:t>Bedankt voor uw komst en inbreng</a:t>
            </a:r>
            <a:br>
              <a:rPr lang="nl-NL" dirty="0"/>
            </a:br>
            <a:endParaRPr dirty="0"/>
          </a:p>
          <a:p>
            <a:pPr marL="182880" lvl="0" indent="-1701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-NL" dirty="0"/>
              <a:t>Bent u betrokken bij Zuidbroek en wilt u deel uitmaken van de toetsingscommissie of willen meewerken aan de ontwikkeling van het visieplan? </a:t>
            </a:r>
            <a:br>
              <a:rPr lang="nl-NL" dirty="0"/>
            </a:br>
            <a:endParaRPr dirty="0"/>
          </a:p>
          <a:p>
            <a:pPr marL="182880" lvl="0" indent="-1701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-NL" b="1" dirty="0"/>
              <a:t>Neem dan voor </a:t>
            </a:r>
            <a:r>
              <a:rPr lang="nl-NL" sz="2800" b="1" dirty="0"/>
              <a:t>17 april </a:t>
            </a:r>
            <a:r>
              <a:rPr lang="nl-NL" b="1" dirty="0"/>
              <a:t>contact op met Kees de Vries: </a:t>
            </a:r>
            <a:r>
              <a:rPr lang="nl-NL" b="1" dirty="0">
                <a:hlinkClick r:id="rId3"/>
              </a:rPr>
              <a:t>voorzitter@dorpsraadzuidbroek.com</a:t>
            </a:r>
            <a:endParaRPr lang="nl-NL" b="1" dirty="0"/>
          </a:p>
          <a:p>
            <a:pPr marL="127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nl-NL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234dd9b325_0_10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500" cy="38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nl-NL"/>
              <a:t>Belangrijke data</a:t>
            </a:r>
            <a:endParaRPr/>
          </a:p>
        </p:txBody>
      </p:sp>
      <p:sp>
        <p:nvSpPr>
          <p:cNvPr id="144" name="Google Shape;144;g2234dd9b325_0_10"/>
          <p:cNvSpPr txBox="1">
            <a:spLocks noGrp="1"/>
          </p:cNvSpPr>
          <p:nvPr>
            <p:ph type="body" idx="1"/>
          </p:nvPr>
        </p:nvSpPr>
        <p:spPr>
          <a:xfrm>
            <a:off x="3869268" y="864108"/>
            <a:ext cx="7315200" cy="51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nl-NL" dirty="0"/>
              <a:t>30 maart: eerste informatieavond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-NL" dirty="0"/>
              <a:t>18 april: werkgroep Visieplan Dorpsraad Zuidbroek bespreekt uitkomsten Wereldcafé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-NL" dirty="0"/>
              <a:t>1 mei: Definitieve samenstelling toetsingscommissie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-NL" dirty="0"/>
              <a:t>Medio mei: Terugkoppeling aan de bewoners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-NL" dirty="0"/>
              <a:t>Medio juni: Presentatie concept visieplan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-NL" dirty="0"/>
              <a:t>Eind juni: Vaststelling dorpsvisie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-NL" dirty="0"/>
              <a:t>Juli: Toetsing ingediende projecten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482" cy="389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</a:pPr>
            <a:r>
              <a:rPr lang="nl-NL" dirty="0"/>
              <a:t>Agenda</a:t>
            </a:r>
            <a:endParaRPr dirty="0"/>
          </a:p>
        </p:txBody>
      </p:sp>
      <p:sp>
        <p:nvSpPr>
          <p:cNvPr id="82" name="Google Shape;82;p2"/>
          <p:cNvSpPr txBox="1"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182880" lvl="0" indent="-18288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nl-NL" dirty="0"/>
              <a:t>19.30 uur: Opening (Kees)</a:t>
            </a:r>
            <a:endParaRPr dirty="0"/>
          </a:p>
          <a:p>
            <a:pPr marL="182880" lvl="0" indent="-18288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nl-NL" dirty="0"/>
              <a:t>19.40 uur</a:t>
            </a:r>
            <a:r>
              <a:rPr lang="nl-NL"/>
              <a:t>: Compensatiegelden/Projectgelden (Kees</a:t>
            </a:r>
            <a:r>
              <a:rPr lang="nl-NL" dirty="0"/>
              <a:t>)</a:t>
            </a:r>
            <a:endParaRPr dirty="0"/>
          </a:p>
          <a:p>
            <a:pPr marL="182880" lvl="0" indent="-18288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nl-NL" dirty="0"/>
              <a:t>20.00 uur: Wereldcafé (</a:t>
            </a:r>
            <a:r>
              <a:rPr lang="nl-NL" dirty="0" err="1"/>
              <a:t>Winanda</a:t>
            </a:r>
            <a:r>
              <a:rPr lang="nl-NL" dirty="0"/>
              <a:t>)</a:t>
            </a:r>
            <a:endParaRPr dirty="0"/>
          </a:p>
          <a:p>
            <a:pPr marL="182880" lvl="0" indent="-18288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nl-NL" dirty="0"/>
              <a:t>21.00 uur: Sluiting (</a:t>
            </a:r>
            <a:r>
              <a:rPr lang="nl-NL" dirty="0" err="1"/>
              <a:t>Winanda</a:t>
            </a:r>
            <a:r>
              <a:rPr lang="nl-NL" dirty="0"/>
              <a:t>)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482" cy="389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</a:pPr>
            <a:r>
              <a:rPr lang="nl-NL"/>
              <a:t>Opening</a:t>
            </a:r>
            <a:endParaRPr/>
          </a:p>
        </p:txBody>
      </p:sp>
      <p:sp>
        <p:nvSpPr>
          <p:cNvPr id="88" name="Google Shape;88;p3"/>
          <p:cNvSpPr txBox="1"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182880" lvl="0" indent="-1828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nl-NL"/>
              <a:t>Aanleiding van deze avond</a:t>
            </a:r>
            <a:endParaRPr/>
          </a:p>
          <a:p>
            <a:pPr marL="182880" lvl="0" indent="-1701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-NL"/>
              <a:t>Doel van deze bijeenkomst</a:t>
            </a:r>
            <a:endParaRPr/>
          </a:p>
          <a:p>
            <a:pPr marL="18288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dfd0d1b0ba_0_4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500" cy="38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nl-NL"/>
              <a:t>Staalkaart Midden-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nl-NL"/>
              <a:t>Groningen</a:t>
            </a:r>
            <a:endParaRPr/>
          </a:p>
        </p:txBody>
      </p:sp>
      <p:sp>
        <p:nvSpPr>
          <p:cNvPr id="101" name="Google Shape;101;g1dfd0d1b0ba_0_4"/>
          <p:cNvSpPr txBox="1">
            <a:spLocks noGrp="1"/>
          </p:cNvSpPr>
          <p:nvPr>
            <p:ph type="body" idx="1"/>
          </p:nvPr>
        </p:nvSpPr>
        <p:spPr>
          <a:xfrm>
            <a:off x="3869268" y="864108"/>
            <a:ext cx="7315200" cy="51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pic>
        <p:nvPicPr>
          <p:cNvPr id="102" name="Google Shape;102;g1dfd0d1b0ba_0_4"/>
          <p:cNvPicPr preferRelativeResize="0"/>
          <p:nvPr/>
        </p:nvPicPr>
        <p:blipFill rotWithShape="1">
          <a:blip r:embed="rId3">
            <a:alphaModFix/>
          </a:blip>
          <a:srcRect l="1027" t="183" b="2435"/>
          <a:stretch/>
        </p:blipFill>
        <p:spPr>
          <a:xfrm>
            <a:off x="3511296" y="1123837"/>
            <a:ext cx="8616696" cy="45813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234dd9b325_0_0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500" cy="38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nl-NL"/>
              <a:t>Staalkaart Zuidbroek</a:t>
            </a:r>
            <a:endParaRPr/>
          </a:p>
        </p:txBody>
      </p:sp>
      <p:sp>
        <p:nvSpPr>
          <p:cNvPr id="94" name="Google Shape;94;g2234dd9b325_0_0"/>
          <p:cNvSpPr txBox="1">
            <a:spLocks noGrp="1"/>
          </p:cNvSpPr>
          <p:nvPr>
            <p:ph type="body" idx="1"/>
          </p:nvPr>
        </p:nvSpPr>
        <p:spPr>
          <a:xfrm>
            <a:off x="3869268" y="864108"/>
            <a:ext cx="7315200" cy="51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pic>
        <p:nvPicPr>
          <p:cNvPr id="95" name="Google Shape;95;g2234dd9b325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9234" y="1228710"/>
            <a:ext cx="8136798" cy="44005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482" cy="389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</a:pPr>
            <a:r>
              <a:rPr lang="nl-NL"/>
              <a:t>Compensatie</a:t>
            </a:r>
            <a:br>
              <a:rPr lang="nl-NL" dirty="0"/>
            </a:br>
            <a:r>
              <a:rPr lang="nl-NL" dirty="0"/>
              <a:t>gelden/</a:t>
            </a:r>
            <a:br>
              <a:rPr lang="nl-NL" dirty="0"/>
            </a:br>
            <a:r>
              <a:rPr lang="nl-NL" dirty="0"/>
              <a:t>Projectgelden</a:t>
            </a:r>
            <a:endParaRPr dirty="0"/>
          </a:p>
        </p:txBody>
      </p:sp>
      <p:sp>
        <p:nvSpPr>
          <p:cNvPr id="108" name="Google Shape;108;p4"/>
          <p:cNvSpPr txBox="1"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182880" lvl="0" indent="-18288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nl-NL" dirty="0"/>
              <a:t>   € 1.300.000  (€ 1.100.000 + € 200.000)</a:t>
            </a:r>
          </a:p>
          <a:p>
            <a:pPr marL="182880" lvl="0" indent="-18288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endParaRPr lang="nl-NL" dirty="0"/>
          </a:p>
          <a:p>
            <a:pPr marL="182880" lvl="0" indent="-18288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nl-NL" dirty="0"/>
              <a:t>   Voorwaarden</a:t>
            </a:r>
          </a:p>
          <a:p>
            <a:pPr marL="342900"/>
            <a:r>
              <a:rPr lang="nl-NL" dirty="0"/>
              <a:t>Stroomschema projectaanvraag</a:t>
            </a:r>
            <a:endParaRPr dirty="0"/>
          </a:p>
          <a:p>
            <a:pPr marL="182880" lvl="0" indent="-18288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nl-NL" dirty="0"/>
              <a:t>   Aanvraagformulier 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234dd9b325_0_20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500" cy="38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nl-NL"/>
              <a:t>Voorwaarden</a:t>
            </a:r>
            <a:endParaRPr/>
          </a:p>
        </p:txBody>
      </p:sp>
      <p:sp>
        <p:nvSpPr>
          <p:cNvPr id="126" name="Google Shape;126;g2234dd9b325_0_20"/>
          <p:cNvSpPr txBox="1">
            <a:spLocks noGrp="1"/>
          </p:cNvSpPr>
          <p:nvPr>
            <p:ph type="body" idx="1"/>
          </p:nvPr>
        </p:nvSpPr>
        <p:spPr>
          <a:xfrm>
            <a:off x="3869268" y="864108"/>
            <a:ext cx="7315200" cy="51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indent="0">
              <a:buNone/>
            </a:pPr>
            <a:r>
              <a:rPr lang="nl-NL" dirty="0"/>
              <a:t>Onder andere:</a:t>
            </a:r>
          </a:p>
          <a:p>
            <a:pPr marL="342900"/>
            <a:r>
              <a:rPr lang="nl-NL" dirty="0"/>
              <a:t>Versterken leefbaarheid</a:t>
            </a:r>
          </a:p>
          <a:p>
            <a:pPr marL="342900"/>
            <a:r>
              <a:rPr lang="nl-NL" dirty="0"/>
              <a:t>Voldoen aan wet- en regelgeving</a:t>
            </a:r>
          </a:p>
          <a:p>
            <a:pPr marL="342900"/>
            <a:r>
              <a:rPr lang="nl-NL" dirty="0"/>
              <a:t>Geen bijdrage aan initiatieven die tot het primair werk van de gemeente behoren</a:t>
            </a:r>
          </a:p>
          <a:p>
            <a:pPr marL="342900"/>
            <a:r>
              <a:rPr lang="nl-NL" dirty="0"/>
              <a:t>Standaard aanvraagformulier</a:t>
            </a:r>
          </a:p>
          <a:p>
            <a:pPr marL="342900"/>
            <a:r>
              <a:rPr lang="nl-NL" dirty="0"/>
              <a:t>Uitgesloten zijn aanvragen met een commercieel doel</a:t>
            </a:r>
          </a:p>
          <a:p>
            <a:pPr marL="342900"/>
            <a:r>
              <a:rPr lang="nl-NL" dirty="0"/>
              <a:t>Uitgesloten zijn aanvragen ingediend door een politieke of religieuze partij</a:t>
            </a:r>
          </a:p>
          <a:p>
            <a:pPr marL="342900"/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234dd9b325_0_5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3090356" cy="38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nl-NL" dirty="0"/>
              <a:t>Stroomschema aanvraag</a:t>
            </a:r>
            <a:br>
              <a:rPr lang="nl-NL" dirty="0"/>
            </a:br>
            <a:endParaRPr dirty="0"/>
          </a:p>
        </p:txBody>
      </p:sp>
      <p:sp>
        <p:nvSpPr>
          <p:cNvPr id="114" name="Google Shape;114;g2234dd9b325_0_5"/>
          <p:cNvSpPr txBox="1">
            <a:spLocks noGrp="1"/>
          </p:cNvSpPr>
          <p:nvPr>
            <p:ph type="body" idx="1"/>
          </p:nvPr>
        </p:nvSpPr>
        <p:spPr>
          <a:xfrm>
            <a:off x="3869268" y="864108"/>
            <a:ext cx="7315200" cy="51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nl-NL" dirty="0"/>
              <a:t>		Gemeente Midden Groningen</a:t>
            </a: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nl-NL" dirty="0"/>
              <a:t>				</a:t>
            </a: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lang="nl-NL" dirty="0"/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nl-NL" dirty="0"/>
              <a:t>			</a:t>
            </a: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nl-NL" dirty="0"/>
              <a:t>		Toewijzingscommissie</a:t>
            </a: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lang="nl-NL" dirty="0"/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nl-NL" dirty="0"/>
              <a:t>			 			</a:t>
            </a: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nl-NL" dirty="0"/>
              <a:t>						Beschikking</a:t>
            </a: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nl-NL" dirty="0"/>
              <a:t>		Toetsingscommissie			</a:t>
            </a: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lang="nl-NL" dirty="0"/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lang="nl-NL" dirty="0"/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nl-NL" dirty="0"/>
              <a:t>		       Projectaanvraag</a:t>
            </a:r>
            <a:endParaRPr dirty="0"/>
          </a:p>
        </p:txBody>
      </p:sp>
      <p:sp>
        <p:nvSpPr>
          <p:cNvPr id="2" name="Pijl: omhoog 1">
            <a:extLst>
              <a:ext uri="{FF2B5EF4-FFF2-40B4-BE49-F238E27FC236}">
                <a16:creationId xmlns:a16="http://schemas.microsoft.com/office/drawing/2014/main" id="{9389607E-29AD-A5DF-3E6A-7EE2AB7A63AB}"/>
              </a:ext>
            </a:extLst>
          </p:cNvPr>
          <p:cNvSpPr/>
          <p:nvPr/>
        </p:nvSpPr>
        <p:spPr>
          <a:xfrm>
            <a:off x="6824136" y="1521798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" name="Pijl: omhoog 2">
            <a:extLst>
              <a:ext uri="{FF2B5EF4-FFF2-40B4-BE49-F238E27FC236}">
                <a16:creationId xmlns:a16="http://schemas.microsoft.com/office/drawing/2014/main" id="{8BDE0DB2-EA23-4EAD-4149-D26ED56DC43E}"/>
              </a:ext>
            </a:extLst>
          </p:cNvPr>
          <p:cNvSpPr/>
          <p:nvPr/>
        </p:nvSpPr>
        <p:spPr>
          <a:xfrm>
            <a:off x="6824136" y="3072187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Pijl: omlaag 3">
            <a:extLst>
              <a:ext uri="{FF2B5EF4-FFF2-40B4-BE49-F238E27FC236}">
                <a16:creationId xmlns:a16="http://schemas.microsoft.com/office/drawing/2014/main" id="{0AB45E21-6F06-7F94-FF30-EED7A4CFA1FA}"/>
              </a:ext>
            </a:extLst>
          </p:cNvPr>
          <p:cNvSpPr/>
          <p:nvPr/>
        </p:nvSpPr>
        <p:spPr>
          <a:xfrm>
            <a:off x="9004302" y="1123837"/>
            <a:ext cx="484632" cy="48609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Pijl: omhoog 4">
            <a:extLst>
              <a:ext uri="{FF2B5EF4-FFF2-40B4-BE49-F238E27FC236}">
                <a16:creationId xmlns:a16="http://schemas.microsoft.com/office/drawing/2014/main" id="{102F237E-868D-AF66-9FAE-CF4556E65791}"/>
              </a:ext>
            </a:extLst>
          </p:cNvPr>
          <p:cNvSpPr/>
          <p:nvPr/>
        </p:nvSpPr>
        <p:spPr>
          <a:xfrm>
            <a:off x="6824136" y="4571352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234dd9b325_0_15"/>
          <p:cNvSpPr txBox="1">
            <a:spLocks noGrp="1"/>
          </p:cNvSpPr>
          <p:nvPr>
            <p:ph type="title"/>
          </p:nvPr>
        </p:nvSpPr>
        <p:spPr>
          <a:xfrm>
            <a:off x="252919" y="1123837"/>
            <a:ext cx="2947500" cy="38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nl-NL" dirty="0"/>
              <a:t>Aanvraag-</a:t>
            </a:r>
            <a:br>
              <a:rPr lang="nl-NL" dirty="0"/>
            </a:br>
            <a:r>
              <a:rPr lang="nl-NL" dirty="0"/>
              <a:t>formulier</a:t>
            </a:r>
            <a:br>
              <a:rPr lang="nl-NL" dirty="0"/>
            </a:br>
            <a:r>
              <a:rPr lang="nl-NL" sz="2000" dirty="0"/>
              <a:t>(1/5)</a:t>
            </a:r>
            <a:endParaRPr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9AB3B35-5B6D-8765-AD1B-ECFE49B48D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1650" y="756683"/>
            <a:ext cx="8236800" cy="507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877990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Dorpsraad Zuidbroek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01A990"/>
      </a:accent1>
      <a:accent2>
        <a:srgbClr val="1C3B72"/>
      </a:accent2>
      <a:accent3>
        <a:srgbClr val="67BFB1"/>
      </a:accent3>
      <a:accent4>
        <a:srgbClr val="FFFFFF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534</Words>
  <Application>Microsoft Office PowerPoint</Application>
  <PresentationFormat>Breedbeeld</PresentationFormat>
  <Paragraphs>83</Paragraphs>
  <Slides>18</Slides>
  <Notes>18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3" baseType="lpstr">
      <vt:lpstr>Calibri</vt:lpstr>
      <vt:lpstr>Noto Sans Symbols</vt:lpstr>
      <vt:lpstr>Corbel</vt:lpstr>
      <vt:lpstr>Arial</vt:lpstr>
      <vt:lpstr>Frame</vt:lpstr>
      <vt:lpstr>  Welkom Dorpsbijeenkomst Zuidbroek   </vt:lpstr>
      <vt:lpstr>Agenda</vt:lpstr>
      <vt:lpstr>Opening</vt:lpstr>
      <vt:lpstr>Staalkaart Midden- Groningen</vt:lpstr>
      <vt:lpstr>Staalkaart Zuidbroek</vt:lpstr>
      <vt:lpstr>Compensatie gelden/ Projectgelden</vt:lpstr>
      <vt:lpstr>Voorwaarden</vt:lpstr>
      <vt:lpstr>Stroomschema aanvraag </vt:lpstr>
      <vt:lpstr>Aanvraag- formulier (1/5)</vt:lpstr>
      <vt:lpstr>Aanvraag- formulier (2/5)</vt:lpstr>
      <vt:lpstr>Aanvraag- formulier (3/5)</vt:lpstr>
      <vt:lpstr>Aanvraag- formulier (4/5)</vt:lpstr>
      <vt:lpstr>Aanvraag- formulier (5/5)</vt:lpstr>
      <vt:lpstr>Wereldcafé</vt:lpstr>
      <vt:lpstr>Wereldcafé</vt:lpstr>
      <vt:lpstr>Samenvatting en rondvraag</vt:lpstr>
      <vt:lpstr>Sluiting</vt:lpstr>
      <vt:lpstr>Belangrijke data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Welkom Dorpsbijeenkomst Zuidbroek</dc:title>
  <dc:creator>Dorpsraad Zuidbroek</dc:creator>
  <cp:lastModifiedBy>Kees de Vries</cp:lastModifiedBy>
  <cp:revision>5</cp:revision>
  <cp:lastPrinted>2023-03-30T07:24:52Z</cp:lastPrinted>
  <dcterms:created xsi:type="dcterms:W3CDTF">2023-03-20T10:41:07Z</dcterms:created>
  <dcterms:modified xsi:type="dcterms:W3CDTF">2023-03-30T13:12:54Z</dcterms:modified>
</cp:coreProperties>
</file>