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71" r:id="rId10"/>
    <p:sldId id="272" r:id="rId11"/>
    <p:sldId id="273" r:id="rId12"/>
    <p:sldId id="274" r:id="rId13"/>
    <p:sldId id="275" r:id="rId14"/>
    <p:sldId id="265" r:id="rId15"/>
    <p:sldId id="266" r:id="rId16"/>
    <p:sldId id="268" r:id="rId17"/>
    <p:sldId id="269" r:id="rId18"/>
    <p:sldId id="267" r:id="rId19"/>
  </p:sldIdLst>
  <p:sldSz cx="12192000" cy="6858000"/>
  <p:notesSz cx="6797675" cy="99282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CU7myGkRIPPZfjAVwClVcemMK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de Vries" userId="c38c0b37-94a4-492d-8a81-e23a139779e0" providerId="ADAL" clId="{9B771D98-361D-4F23-AB02-97ED9F2D9F48}"/>
    <pc:docChg chg="modSld">
      <pc:chgData name="Kees de Vries" userId="c38c0b37-94a4-492d-8a81-e23a139779e0" providerId="ADAL" clId="{9B771D98-361D-4F23-AB02-97ED9F2D9F48}" dt="2023-03-30T13:12:45.585" v="90" actId="20577"/>
      <pc:docMkLst>
        <pc:docMk/>
      </pc:docMkLst>
      <pc:sldChg chg="modSp mod">
        <pc:chgData name="Kees de Vries" userId="c38c0b37-94a4-492d-8a81-e23a139779e0" providerId="ADAL" clId="{9B771D98-361D-4F23-AB02-97ED9F2D9F48}" dt="2023-03-30T12:13:07.622" v="88" actId="6549"/>
        <pc:sldMkLst>
          <pc:docMk/>
          <pc:sldMk cId="0" sldId="257"/>
        </pc:sldMkLst>
        <pc:spChg chg="mod">
          <ac:chgData name="Kees de Vries" userId="c38c0b37-94a4-492d-8a81-e23a139779e0" providerId="ADAL" clId="{9B771D98-361D-4F23-AB02-97ED9F2D9F48}" dt="2023-03-30T12:13:07.622" v="88" actId="6549"/>
          <ac:spMkLst>
            <pc:docMk/>
            <pc:sldMk cId="0" sldId="257"/>
            <ac:spMk id="82" creationId="{00000000-0000-0000-0000-000000000000}"/>
          </ac:spMkLst>
        </pc:spChg>
      </pc:sldChg>
      <pc:sldChg chg="modSp mod">
        <pc:chgData name="Kees de Vries" userId="c38c0b37-94a4-492d-8a81-e23a139779e0" providerId="ADAL" clId="{9B771D98-361D-4F23-AB02-97ED9F2D9F48}" dt="2023-03-30T13:12:45.585" v="90" actId="20577"/>
        <pc:sldMkLst>
          <pc:docMk/>
          <pc:sldMk cId="0" sldId="261"/>
        </pc:sldMkLst>
        <pc:spChg chg="mod">
          <ac:chgData name="Kees de Vries" userId="c38c0b37-94a4-492d-8a81-e23a139779e0" providerId="ADAL" clId="{9B771D98-361D-4F23-AB02-97ED9F2D9F48}" dt="2023-03-30T13:12:45.585" v="90" actId="20577"/>
          <ac:spMkLst>
            <pc:docMk/>
            <pc:sldMk cId="0" sldId="261"/>
            <ac:spMk id="1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34dd9b3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234dd9b325_0_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290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34dd9b3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234dd9b325_0_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32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34dd9b3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234dd9b325_0_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6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34dd9b3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234dd9b325_0_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25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dfd0d1b0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dfd0d1b0ba_0_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092" cy="4467725"/>
          </a:xfrm>
          <a:prstGeom prst="rect">
            <a:avLst/>
          </a:prstGeom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34dd9b32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g2234dd9b325_0_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fd0d1b0b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1dfd0d1b0ba_0_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092" cy="446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234dd9b3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234dd9b325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34dd9b32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234dd9b325_0_2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34dd9b3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234dd9b325_0_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34dd9b32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234dd9b325_0_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44" tIns="95544" rIns="95544" bIns="9554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2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069848" y="1298449"/>
            <a:ext cx="7315200" cy="177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22" name="Google Shape;22;p10" descr="Afbeelding met tekst, clipar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 l="8757" t="16638" r="70763" b="4966"/>
          <a:stretch/>
        </p:blipFill>
        <p:spPr>
          <a:xfrm>
            <a:off x="5699724" y="3071005"/>
            <a:ext cx="3021583" cy="2846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 descr="Afbeelding met logo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l="20215" t="21219" r="20213" b="16054"/>
          <a:stretch/>
        </p:blipFill>
        <p:spPr>
          <a:xfrm>
            <a:off x="9694329" y="3375084"/>
            <a:ext cx="2077186" cy="1634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38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30" name="Google Shape;30;p11" descr="Afbeelding met tekst, clipar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 t="16638" r="28066"/>
          <a:stretch/>
        </p:blipFill>
        <p:spPr>
          <a:xfrm>
            <a:off x="262465" y="5167223"/>
            <a:ext cx="2942534" cy="83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1" descr="Afbeelding met logo&#10;&#10;Automatisch gegenereerde beschrijving"/>
          <p:cNvPicPr preferRelativeResize="0"/>
          <p:nvPr/>
        </p:nvPicPr>
        <p:blipFill rotWithShape="1">
          <a:blip r:embed="rId3">
            <a:alphaModFix amt="20000"/>
          </a:blip>
          <a:srcRect l="35604" t="21219" r="35604" b="41128"/>
          <a:stretch/>
        </p:blipFill>
        <p:spPr>
          <a:xfrm>
            <a:off x="4530338" y="313182"/>
            <a:ext cx="5993060" cy="585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252919" y="1123838"/>
            <a:ext cx="2947482" cy="404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47" name="Google Shape;47;p13" descr="Afbeelding met tekst, clipar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 t="16638" r="28066"/>
          <a:stretch/>
        </p:blipFill>
        <p:spPr>
          <a:xfrm>
            <a:off x="262465" y="5167223"/>
            <a:ext cx="2942534" cy="83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3" descr="Afbeelding met logo&#10;&#10;Automatisch gegenereerde beschrijving"/>
          <p:cNvPicPr preferRelativeResize="0"/>
          <p:nvPr/>
        </p:nvPicPr>
        <p:blipFill rotWithShape="1">
          <a:blip r:embed="rId3">
            <a:alphaModFix amt="20000"/>
          </a:blip>
          <a:srcRect l="35604" t="21219" r="35604" b="41128"/>
          <a:stretch/>
        </p:blipFill>
        <p:spPr>
          <a:xfrm>
            <a:off x="4530338" y="313182"/>
            <a:ext cx="5993060" cy="585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252919" y="1123838"/>
            <a:ext cx="2947482" cy="404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58" name="Google Shape;58;p14" descr="Afbeelding met tekst, clipar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 t="16638" r="28066"/>
          <a:stretch/>
        </p:blipFill>
        <p:spPr>
          <a:xfrm>
            <a:off x="262465" y="5167223"/>
            <a:ext cx="2942534" cy="83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 descr="Afbeelding met logo&#10;&#10;Automatisch gegenereerde beschrijving"/>
          <p:cNvPicPr preferRelativeResize="0"/>
          <p:nvPr/>
        </p:nvPicPr>
        <p:blipFill rotWithShape="1">
          <a:blip r:embed="rId3">
            <a:alphaModFix amt="20000"/>
          </a:blip>
          <a:srcRect l="35604" t="21219" r="35604" b="41128"/>
          <a:stretch/>
        </p:blipFill>
        <p:spPr>
          <a:xfrm>
            <a:off x="4530338" y="313182"/>
            <a:ext cx="5993060" cy="585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252919" y="1123838"/>
            <a:ext cx="2947482" cy="404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65" name="Google Shape;65;p15" descr="Afbeelding met tekst, clipart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 t="16638" r="28066"/>
          <a:stretch/>
        </p:blipFill>
        <p:spPr>
          <a:xfrm>
            <a:off x="262465" y="5167223"/>
            <a:ext cx="2942534" cy="83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 descr="Afbeelding met logo&#10;&#10;Automatisch gegenereerde beschrijving"/>
          <p:cNvPicPr preferRelativeResize="0"/>
          <p:nvPr/>
        </p:nvPicPr>
        <p:blipFill rotWithShape="1">
          <a:blip r:embed="rId3">
            <a:alphaModFix amt="20000"/>
          </a:blip>
          <a:srcRect l="35604" t="21219" r="35604" b="41128"/>
          <a:stretch/>
        </p:blipFill>
        <p:spPr>
          <a:xfrm>
            <a:off x="4530338" y="313182"/>
            <a:ext cx="5993060" cy="585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g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71" name="Google Shape;71;p16" descr="Afbeelding met logo&#10;&#10;Automatisch gegenereerde beschrijving"/>
          <p:cNvPicPr preferRelativeResize="0"/>
          <p:nvPr/>
        </p:nvPicPr>
        <p:blipFill rotWithShape="1">
          <a:blip r:embed="rId2">
            <a:alphaModFix amt="20000"/>
          </a:blip>
          <a:srcRect l="35604" t="21219" r="35604" b="41128"/>
          <a:stretch/>
        </p:blipFill>
        <p:spPr>
          <a:xfrm>
            <a:off x="4530338" y="313182"/>
            <a:ext cx="5993060" cy="5857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9"/>
          <p:cNvSpPr txBox="1">
            <a:spLocks noGrp="1"/>
          </p:cNvSpPr>
          <p:nvPr>
            <p:ph type="title"/>
          </p:nvPr>
        </p:nvSpPr>
        <p:spPr>
          <a:xfrm>
            <a:off x="252919" y="1123838"/>
            <a:ext cx="2947482" cy="404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9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pic>
        <p:nvPicPr>
          <p:cNvPr id="13" name="Google Shape;13;p9" descr="Afbeelding met logo&#10;&#10;Automatisch gegenereerde beschrijving"/>
          <p:cNvPicPr preferRelativeResize="0"/>
          <p:nvPr/>
        </p:nvPicPr>
        <p:blipFill rotWithShape="1">
          <a:blip r:embed="rId8">
            <a:alphaModFix amt="20000"/>
          </a:blip>
          <a:srcRect l="35604" t="21219" r="35604" b="41128"/>
          <a:stretch/>
        </p:blipFill>
        <p:spPr>
          <a:xfrm>
            <a:off x="4530338" y="313182"/>
            <a:ext cx="5993060" cy="585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9" descr="Afbeelding met tekst, clipart&#10;&#10;Automatisch gegenereerde beschrijving"/>
          <p:cNvPicPr preferRelativeResize="0"/>
          <p:nvPr/>
        </p:nvPicPr>
        <p:blipFill rotWithShape="1">
          <a:blip r:embed="rId9">
            <a:alphaModFix/>
          </a:blip>
          <a:srcRect t="16638" r="28066"/>
          <a:stretch/>
        </p:blipFill>
        <p:spPr>
          <a:xfrm>
            <a:off x="262465" y="5167223"/>
            <a:ext cx="2942534" cy="8392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965950" y="1076875"/>
            <a:ext cx="7315200" cy="31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5000"/>
              <a:buFont typeface="Calibri"/>
              <a:buNone/>
            </a:pP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5000"/>
              <a:buFont typeface="Calibri"/>
              <a:buNone/>
            </a:pPr>
            <a:endParaRPr sz="8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55000"/>
              <a:buFont typeface="Calibri"/>
              <a:buNone/>
            </a:pPr>
            <a:r>
              <a:rPr lang="nl-NL" sz="8000">
                <a:latin typeface="Calibri"/>
                <a:ea typeface="Calibri"/>
                <a:cs typeface="Calibri"/>
                <a:sym typeface="Calibri"/>
              </a:rPr>
              <a:t>Welkom</a:t>
            </a:r>
            <a:br>
              <a:rPr lang="nl-NL" sz="440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Dorpsbijeenkomst Zuidbroek</a:t>
            </a:r>
            <a:br>
              <a:rPr lang="nl-NL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400">
                <a:latin typeface="Calibri"/>
                <a:ea typeface="Calibri"/>
                <a:cs typeface="Calibri"/>
                <a:sym typeface="Calibri"/>
              </a:rPr>
            </a:b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34dd9b325_0_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Aanvraag-</a:t>
            </a:r>
            <a:br>
              <a:rPr lang="nl-NL" dirty="0"/>
            </a:br>
            <a:r>
              <a:rPr lang="nl-NL" dirty="0"/>
              <a:t>formulier</a:t>
            </a:r>
            <a:br>
              <a:rPr lang="nl-NL" dirty="0"/>
            </a:br>
            <a:r>
              <a:rPr lang="nl-NL" sz="2000" dirty="0"/>
              <a:t>(2/5)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78713F-1A9F-F34E-9116-1463B0820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063" y="758953"/>
            <a:ext cx="8236800" cy="579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34dd9b325_0_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Aanvraag-</a:t>
            </a:r>
            <a:br>
              <a:rPr lang="nl-NL" dirty="0"/>
            </a:br>
            <a:r>
              <a:rPr lang="nl-NL" dirty="0"/>
              <a:t>formulier</a:t>
            </a:r>
            <a:br>
              <a:rPr lang="nl-NL" dirty="0"/>
            </a:br>
            <a:r>
              <a:rPr lang="nl-NL" sz="2000" dirty="0"/>
              <a:t>(3/5)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057105B-E233-0295-88F5-FF191335B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397" y="758077"/>
            <a:ext cx="8236800" cy="25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18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34dd9b325_0_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Aanvraag-</a:t>
            </a:r>
            <a:br>
              <a:rPr lang="nl-NL" dirty="0"/>
            </a:br>
            <a:r>
              <a:rPr lang="nl-NL" dirty="0"/>
              <a:t>formulier</a:t>
            </a:r>
            <a:br>
              <a:rPr lang="nl-NL" dirty="0"/>
            </a:br>
            <a:r>
              <a:rPr lang="nl-NL" sz="2000" dirty="0"/>
              <a:t>(4/5)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FE1393-6BA8-DDAD-2DBF-7AF332EE0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65"/>
          <a:stretch/>
        </p:blipFill>
        <p:spPr>
          <a:xfrm>
            <a:off x="3543629" y="756245"/>
            <a:ext cx="8236800" cy="550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9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34dd9b325_0_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Aanvraag-</a:t>
            </a:r>
            <a:br>
              <a:rPr lang="nl-NL" dirty="0"/>
            </a:br>
            <a:r>
              <a:rPr lang="nl-NL" dirty="0"/>
              <a:t>formulier</a:t>
            </a:r>
            <a:br>
              <a:rPr lang="nl-NL" dirty="0"/>
            </a:br>
            <a:r>
              <a:rPr lang="nl-NL" sz="2000" dirty="0"/>
              <a:t>(5/5)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C23B1A-1EEB-0CEB-55AE-065BAC7E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650" y="762070"/>
            <a:ext cx="8236800" cy="45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8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38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nl-NL"/>
              <a:t>Wereldcafé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/>
              <a:t>Voorstellen: Winanda Hoegen – Groninger Dorpen </a:t>
            </a:r>
            <a:endParaRPr/>
          </a:p>
          <a:p>
            <a:pPr marL="182880" lvl="0" indent="-55879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-NL" b="1" i="1"/>
              <a:t>Wereldcafé</a:t>
            </a:r>
            <a:r>
              <a:rPr lang="nl-NL"/>
              <a:t>?</a:t>
            </a:r>
            <a:endParaRPr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/>
              <a:t>We gaan samen aan de slag: flip-overs op tafel</a:t>
            </a:r>
            <a:endParaRPr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/>
              <a:t>Op elke flip-over staat een thema &amp; vragen</a:t>
            </a:r>
            <a:endParaRPr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/>
              <a:t>We nodigen je uit om hardop – met elkaar – de gedachten te delen</a:t>
            </a:r>
            <a:endParaRPr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/>
              <a:t>Noteer op de flip-over: wat jij van belang vindt voor Zuidbroek en jouw dorpsgenoten</a:t>
            </a:r>
            <a:endParaRPr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/>
              <a:t>We hebben tot 20.45 uur de tijd – dat betekent per tafel ongeveer 5 minuten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" lvl="0" indent="-5587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fd0d1b0ba_0_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Wereldcafé</a:t>
            </a:r>
            <a:endParaRPr/>
          </a:p>
        </p:txBody>
      </p:sp>
      <p:sp>
        <p:nvSpPr>
          <p:cNvPr id="138" name="Google Shape;138;g1dfd0d1b0ba_0_1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nl-NL" dirty="0"/>
              <a:t>Thema’s die aan de orde komen: </a:t>
            </a:r>
            <a:endParaRPr dirty="0"/>
          </a:p>
          <a:p>
            <a:pPr marL="182880" lvl="0" indent="-18288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1.	(</a:t>
            </a:r>
            <a:r>
              <a:rPr lang="nl-NL" dirty="0" err="1"/>
              <a:t>Verkeers</a:t>
            </a:r>
            <a:r>
              <a:rPr lang="nl-NL" dirty="0"/>
              <a:t>)Veiligheid - (</a:t>
            </a:r>
            <a:r>
              <a:rPr lang="nl-NL" dirty="0" err="1"/>
              <a:t>bounty</a:t>
            </a:r>
            <a:r>
              <a:rPr lang="nl-NL" dirty="0"/>
              <a:t>)</a:t>
            </a:r>
            <a:endParaRPr dirty="0"/>
          </a:p>
          <a:p>
            <a:pPr marL="182880" lvl="0" indent="-18288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2.	Wonen: jongeren, starters en senioren - (mars)</a:t>
            </a:r>
            <a:endParaRPr dirty="0"/>
          </a:p>
          <a:p>
            <a:pPr marL="182880" lvl="0" indent="-18288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3.	Groen (waaronder speeltuinen)- (</a:t>
            </a:r>
            <a:r>
              <a:rPr lang="nl-NL" dirty="0" err="1"/>
              <a:t>snickers</a:t>
            </a:r>
            <a:r>
              <a:rPr lang="nl-NL" dirty="0"/>
              <a:t>)</a:t>
            </a:r>
            <a:endParaRPr dirty="0"/>
          </a:p>
          <a:p>
            <a:pPr marL="182880" lvl="0" indent="-18288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4.	Voorzieningen (OV, dorpshuis, winkels, dorpshuis) – (dove)</a:t>
            </a:r>
            <a:endParaRPr dirty="0"/>
          </a:p>
          <a:p>
            <a:pPr marL="182880" lvl="0" indent="-18288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5	Duurzaamheid &amp; energie (</a:t>
            </a:r>
            <a:r>
              <a:rPr lang="nl-NL" dirty="0" err="1"/>
              <a:t>milky</a:t>
            </a:r>
            <a:r>
              <a:rPr lang="nl-NL" dirty="0"/>
              <a:t> way)</a:t>
            </a:r>
            <a:endParaRPr dirty="0"/>
          </a:p>
          <a:p>
            <a:pPr marL="182880" lvl="0" indent="-18288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6.	Verenigingsleven: de verenigingen (sport, </a:t>
            </a:r>
            <a:r>
              <a:rPr lang="nl-NL" dirty="0" err="1"/>
              <a:t>kunst&amp;cultuur</a:t>
            </a:r>
            <a:r>
              <a:rPr lang="nl-NL" dirty="0"/>
              <a:t>)</a:t>
            </a:r>
            <a:br>
              <a:rPr lang="nl-NL" dirty="0"/>
            </a:br>
            <a:r>
              <a:rPr lang="nl-NL" dirty="0"/>
              <a:t>              en hun vrijwilligers – (</a:t>
            </a:r>
            <a:r>
              <a:rPr lang="nl-NL" dirty="0" err="1"/>
              <a:t>twix</a:t>
            </a:r>
            <a:r>
              <a:rPr lang="nl-NL" dirty="0"/>
              <a:t>)</a:t>
            </a:r>
            <a:endParaRPr dirty="0"/>
          </a:p>
          <a:p>
            <a:pPr marL="182880" lvl="0" indent="-18288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7.	Toerisme en recreatie (waaronder de haven) – (</a:t>
            </a:r>
            <a:r>
              <a:rPr lang="nl-NL" dirty="0" err="1"/>
              <a:t>malteser</a:t>
            </a:r>
            <a:r>
              <a:rPr lang="nl-NL" dirty="0"/>
              <a:t>)</a:t>
            </a:r>
            <a:endParaRPr dirty="0"/>
          </a:p>
          <a:p>
            <a:pPr marL="182880" lvl="0" indent="-18288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8.	Blanco flip-over – (neem die als laatste)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38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nl-NL"/>
              <a:t>Samenvatting en rondvraag</a:t>
            </a:r>
            <a:endParaRPr/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Rondje flip-overs: wat valt op?</a:t>
            </a:r>
            <a:endParaRPr dirty="0"/>
          </a:p>
          <a:p>
            <a:pPr marL="182880" lvl="0" indent="-18288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Vraag: hoe kijk je terug op deze avond? Wat is nog niet gezegd en geef je de Dorpsraad graag mee bij de verdere verwerking</a:t>
            </a:r>
            <a:br>
              <a:rPr lang="nl-NL" dirty="0"/>
            </a:br>
            <a:endParaRPr dirty="0"/>
          </a:p>
          <a:p>
            <a:pPr marL="1828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nl-NL" dirty="0"/>
          </a:p>
          <a:p>
            <a:pPr marL="1828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nl-NL" dirty="0"/>
          </a:p>
          <a:p>
            <a:pPr marL="1828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nl-NL" dirty="0"/>
            </a:br>
            <a:r>
              <a:rPr lang="nl-NL" dirty="0"/>
              <a:t>Heb je een vraag of wil je ons iets vertellen: </a:t>
            </a:r>
            <a:r>
              <a:rPr lang="nl-NL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info@dorpsraadzuidbroek.com</a:t>
            </a:r>
            <a:r>
              <a:rPr lang="nl-NL" dirty="0">
                <a:solidFill>
                  <a:srgbClr val="FF0000"/>
                </a:solidFill>
              </a:rPr>
              <a:t> </a:t>
            </a:r>
            <a:endParaRPr sz="10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38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nl-NL"/>
              <a:t>Sluiting</a:t>
            </a:r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Bedankt voor uw komst en inbreng</a:t>
            </a:r>
            <a:br>
              <a:rPr lang="nl-NL" dirty="0"/>
            </a:br>
            <a:endParaRPr dirty="0"/>
          </a:p>
          <a:p>
            <a:pPr marL="182880" lvl="0" indent="-1701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Bent u betrokken bij Zuidbroek en wilt u deel uitmaken van de toetsingscommissie of willen meewerken aan de ontwikkeling van het visieplan? </a:t>
            </a:r>
            <a:br>
              <a:rPr lang="nl-NL" dirty="0"/>
            </a:br>
            <a:endParaRPr dirty="0"/>
          </a:p>
          <a:p>
            <a:pPr marL="182880" lvl="0" indent="-1701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b="1" dirty="0"/>
              <a:t>Neem dan voor </a:t>
            </a:r>
            <a:r>
              <a:rPr lang="nl-NL" sz="2800" b="1" dirty="0"/>
              <a:t>17 april </a:t>
            </a:r>
            <a:r>
              <a:rPr lang="nl-NL" b="1" dirty="0"/>
              <a:t>contact op met Kees de Vries: </a:t>
            </a:r>
            <a:r>
              <a:rPr lang="nl-NL" b="1" dirty="0">
                <a:hlinkClick r:id="rId3"/>
              </a:rPr>
              <a:t>voorzitter@dorpsraadzuidbroek.com</a:t>
            </a:r>
            <a:endParaRPr lang="nl-NL" b="1" dirty="0"/>
          </a:p>
          <a:p>
            <a:pPr marL="127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nl-NL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4dd9b325_0_1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Belangrijke data</a:t>
            </a:r>
            <a:endParaRPr/>
          </a:p>
        </p:txBody>
      </p:sp>
      <p:sp>
        <p:nvSpPr>
          <p:cNvPr id="144" name="Google Shape;144;g2234dd9b325_0_1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30 maart: eerste informatieavond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18 april: werkgroep Visieplan Dorpsraad Zuidbroek bespreekt uitkomsten Wereldcafé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1 mei: Definitieve samenstelling toetsingscommissie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Medio mei: Terugkoppeling aan de bewoners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Medio juni: Presentatie concept visieplan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Eind juni: Vaststelling dorpsvisie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Juli: Toetsing ingediende projecten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38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nl-NL" dirty="0"/>
              <a:t>Agenda</a:t>
            </a:r>
            <a:endParaRPr dirty="0"/>
          </a:p>
        </p:txBody>
      </p:sp>
      <p:sp>
        <p:nvSpPr>
          <p:cNvPr id="82" name="Google Shape;82;p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19.30 uur: Opening (Kees)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19.40 uur</a:t>
            </a:r>
            <a:r>
              <a:rPr lang="nl-NL"/>
              <a:t>: Compensatiegelden/Projectgelden (Kees</a:t>
            </a:r>
            <a:r>
              <a:rPr lang="nl-NL" dirty="0"/>
              <a:t>)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20.00 uur: Wereldcafé (</a:t>
            </a:r>
            <a:r>
              <a:rPr lang="nl-NL" dirty="0" err="1"/>
              <a:t>Winanda</a:t>
            </a:r>
            <a:r>
              <a:rPr lang="nl-NL" dirty="0"/>
              <a:t>)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21.00 uur: Sluiting (</a:t>
            </a:r>
            <a:r>
              <a:rPr lang="nl-NL" dirty="0" err="1"/>
              <a:t>Winanda</a:t>
            </a:r>
            <a:r>
              <a:rPr lang="nl-NL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38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nl-NL"/>
              <a:t>Opening</a:t>
            </a: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/>
              <a:t>Aanleiding van deze avond</a:t>
            </a:r>
            <a:endParaRPr/>
          </a:p>
          <a:p>
            <a:pPr marL="182880" lvl="0" indent="-1701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/>
              <a:t>Doel van deze bijeenkomst</a:t>
            </a:r>
            <a:endParaRPr/>
          </a:p>
          <a:p>
            <a:pPr marL="18288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dfd0d1b0ba_0_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Staalkaart Midden-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Groningen</a:t>
            </a:r>
            <a:endParaRPr/>
          </a:p>
        </p:txBody>
      </p:sp>
      <p:sp>
        <p:nvSpPr>
          <p:cNvPr id="101" name="Google Shape;101;g1dfd0d1b0ba_0_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102" name="Google Shape;102;g1dfd0d1b0ba_0_4"/>
          <p:cNvPicPr preferRelativeResize="0"/>
          <p:nvPr/>
        </p:nvPicPr>
        <p:blipFill rotWithShape="1">
          <a:blip r:embed="rId3">
            <a:alphaModFix/>
          </a:blip>
          <a:srcRect l="1027" t="183" b="2435"/>
          <a:stretch/>
        </p:blipFill>
        <p:spPr>
          <a:xfrm>
            <a:off x="3511296" y="1123837"/>
            <a:ext cx="8616696" cy="4581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234dd9b325_0_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Staalkaart Zuidbroek</a:t>
            </a:r>
            <a:endParaRPr/>
          </a:p>
        </p:txBody>
      </p:sp>
      <p:sp>
        <p:nvSpPr>
          <p:cNvPr id="94" name="Google Shape;94;g2234dd9b325_0_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95" name="Google Shape;95;g2234dd9b32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234" y="1228710"/>
            <a:ext cx="8136798" cy="4400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389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nl-NL"/>
              <a:t>Compensatie</a:t>
            </a:r>
            <a:br>
              <a:rPr lang="nl-NL" dirty="0"/>
            </a:br>
            <a:r>
              <a:rPr lang="nl-NL" dirty="0"/>
              <a:t>gelden/</a:t>
            </a:r>
            <a:br>
              <a:rPr lang="nl-NL" dirty="0"/>
            </a:br>
            <a:r>
              <a:rPr lang="nl-NL" dirty="0"/>
              <a:t>Projectgelden</a:t>
            </a:r>
            <a:endParaRPr dirty="0"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   € 1.300.000  (€ 1.100.000 + € 200.000)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endParaRPr lang="nl-NL"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nl-NL" dirty="0"/>
              <a:t>   Voorwaarden</a:t>
            </a:r>
          </a:p>
          <a:p>
            <a:pPr marL="342900"/>
            <a:r>
              <a:rPr lang="nl-NL" dirty="0"/>
              <a:t>Stroomschema projectaanvraag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   Aanvraagformulier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34dd9b325_0_2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/>
              <a:t>Voorwaarden</a:t>
            </a:r>
            <a:endParaRPr/>
          </a:p>
        </p:txBody>
      </p:sp>
      <p:sp>
        <p:nvSpPr>
          <p:cNvPr id="126" name="Google Shape;126;g2234dd9b325_0_2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buNone/>
            </a:pPr>
            <a:r>
              <a:rPr lang="nl-NL" dirty="0"/>
              <a:t>Onder andere:</a:t>
            </a:r>
          </a:p>
          <a:p>
            <a:pPr marL="342900"/>
            <a:r>
              <a:rPr lang="nl-NL" dirty="0"/>
              <a:t>Versterken leefbaarheid</a:t>
            </a:r>
          </a:p>
          <a:p>
            <a:pPr marL="342900"/>
            <a:r>
              <a:rPr lang="nl-NL" dirty="0"/>
              <a:t>Voldoen aan wet- en regelgeving</a:t>
            </a:r>
          </a:p>
          <a:p>
            <a:pPr marL="342900"/>
            <a:r>
              <a:rPr lang="nl-NL" dirty="0"/>
              <a:t>Geen bijdrage aan initiatieven die tot het primair werk van de gemeente behoren</a:t>
            </a:r>
          </a:p>
          <a:p>
            <a:pPr marL="342900"/>
            <a:r>
              <a:rPr lang="nl-NL" dirty="0"/>
              <a:t>Standaard aanvraagformulier</a:t>
            </a:r>
          </a:p>
          <a:p>
            <a:pPr marL="342900"/>
            <a:r>
              <a:rPr lang="nl-NL" dirty="0"/>
              <a:t>Uitgesloten zijn aanvragen met een commercieel doel</a:t>
            </a:r>
          </a:p>
          <a:p>
            <a:pPr marL="342900"/>
            <a:r>
              <a:rPr lang="nl-NL" dirty="0"/>
              <a:t>Uitgesloten zijn aanvragen ingediend door een politieke of religieuze partij</a:t>
            </a:r>
          </a:p>
          <a:p>
            <a:pPr marL="342900"/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34dd9b325_0_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3090356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Stroomschema aanvraag</a:t>
            </a:r>
            <a:br>
              <a:rPr lang="nl-NL" dirty="0"/>
            </a:br>
            <a:endParaRPr dirty="0"/>
          </a:p>
        </p:txBody>
      </p:sp>
      <p:sp>
        <p:nvSpPr>
          <p:cNvPr id="114" name="Google Shape;114;g2234dd9b325_0_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		Gemeente Midden Groningen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				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nl-NL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			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		Toewijzingscommissie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nl-NL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			 			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						Beschikking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		Toetsingscommissie			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nl-NL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nl-NL"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		       Projectaanvraag</a:t>
            </a:r>
            <a:endParaRPr dirty="0"/>
          </a:p>
        </p:txBody>
      </p:sp>
      <p:sp>
        <p:nvSpPr>
          <p:cNvPr id="2" name="Pijl: omhoog 1">
            <a:extLst>
              <a:ext uri="{FF2B5EF4-FFF2-40B4-BE49-F238E27FC236}">
                <a16:creationId xmlns:a16="http://schemas.microsoft.com/office/drawing/2014/main" id="{9389607E-29AD-A5DF-3E6A-7EE2AB7A63AB}"/>
              </a:ext>
            </a:extLst>
          </p:cNvPr>
          <p:cNvSpPr/>
          <p:nvPr/>
        </p:nvSpPr>
        <p:spPr>
          <a:xfrm>
            <a:off x="6824136" y="152179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Pijl: omhoog 2">
            <a:extLst>
              <a:ext uri="{FF2B5EF4-FFF2-40B4-BE49-F238E27FC236}">
                <a16:creationId xmlns:a16="http://schemas.microsoft.com/office/drawing/2014/main" id="{8BDE0DB2-EA23-4EAD-4149-D26ED56DC43E}"/>
              </a:ext>
            </a:extLst>
          </p:cNvPr>
          <p:cNvSpPr/>
          <p:nvPr/>
        </p:nvSpPr>
        <p:spPr>
          <a:xfrm>
            <a:off x="6824136" y="307218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0AB45E21-6F06-7F94-FF30-EED7A4CFA1FA}"/>
              </a:ext>
            </a:extLst>
          </p:cNvPr>
          <p:cNvSpPr/>
          <p:nvPr/>
        </p:nvSpPr>
        <p:spPr>
          <a:xfrm>
            <a:off x="9004302" y="1123837"/>
            <a:ext cx="484632" cy="4860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omhoog 4">
            <a:extLst>
              <a:ext uri="{FF2B5EF4-FFF2-40B4-BE49-F238E27FC236}">
                <a16:creationId xmlns:a16="http://schemas.microsoft.com/office/drawing/2014/main" id="{102F237E-868D-AF66-9FAE-CF4556E65791}"/>
              </a:ext>
            </a:extLst>
          </p:cNvPr>
          <p:cNvSpPr/>
          <p:nvPr/>
        </p:nvSpPr>
        <p:spPr>
          <a:xfrm>
            <a:off x="6824136" y="457135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34dd9b325_0_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500" cy="3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dirty="0"/>
              <a:t>Aanvraag-</a:t>
            </a:r>
            <a:br>
              <a:rPr lang="nl-NL" dirty="0"/>
            </a:br>
            <a:r>
              <a:rPr lang="nl-NL" dirty="0"/>
              <a:t>formulier</a:t>
            </a:r>
            <a:br>
              <a:rPr lang="nl-NL" dirty="0"/>
            </a:br>
            <a:r>
              <a:rPr lang="nl-NL" sz="2000" dirty="0"/>
              <a:t>(1/5)</a:t>
            </a:r>
            <a:endParaRPr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AB3B35-5B6D-8765-AD1B-ECFE49B48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650" y="756683"/>
            <a:ext cx="8236800" cy="50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7799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Dorpsraad Zuidbroek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01A990"/>
      </a:accent1>
      <a:accent2>
        <a:srgbClr val="1C3B72"/>
      </a:accent2>
      <a:accent3>
        <a:srgbClr val="67BFB1"/>
      </a:accent3>
      <a:accent4>
        <a:srgbClr val="FFFFFF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534</Words>
  <Application>Microsoft Office PowerPoint</Application>
  <PresentationFormat>Breedbeeld</PresentationFormat>
  <Paragraphs>83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Calibri</vt:lpstr>
      <vt:lpstr>Noto Sans Symbols</vt:lpstr>
      <vt:lpstr>Corbel</vt:lpstr>
      <vt:lpstr>Arial</vt:lpstr>
      <vt:lpstr>Frame</vt:lpstr>
      <vt:lpstr>  Welkom Dorpsbijeenkomst Zuidbroek   </vt:lpstr>
      <vt:lpstr>Agenda</vt:lpstr>
      <vt:lpstr>Opening</vt:lpstr>
      <vt:lpstr>Staalkaart Midden- Groningen</vt:lpstr>
      <vt:lpstr>Staalkaart Zuidbroek</vt:lpstr>
      <vt:lpstr>Compensatie gelden/ Projectgelden</vt:lpstr>
      <vt:lpstr>Voorwaarden</vt:lpstr>
      <vt:lpstr>Stroomschema aanvraag </vt:lpstr>
      <vt:lpstr>Aanvraag- formulier (1/5)</vt:lpstr>
      <vt:lpstr>Aanvraag- formulier (2/5)</vt:lpstr>
      <vt:lpstr>Aanvraag- formulier (3/5)</vt:lpstr>
      <vt:lpstr>Aanvraag- formulier (4/5)</vt:lpstr>
      <vt:lpstr>Aanvraag- formulier (5/5)</vt:lpstr>
      <vt:lpstr>Wereldcafé</vt:lpstr>
      <vt:lpstr>Wereldcafé</vt:lpstr>
      <vt:lpstr>Samenvatting en rondvraag</vt:lpstr>
      <vt:lpstr>Sluiting</vt:lpstr>
      <vt:lpstr>Belangrijke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Dorpsbijeenkomst Zuidbroek</dc:title>
  <dc:creator>Dorpsraad Zuidbroek</dc:creator>
  <cp:lastModifiedBy>Kees de Vries</cp:lastModifiedBy>
  <cp:revision>5</cp:revision>
  <cp:lastPrinted>2023-03-30T07:24:52Z</cp:lastPrinted>
  <dcterms:created xsi:type="dcterms:W3CDTF">2023-03-20T10:41:07Z</dcterms:created>
  <dcterms:modified xsi:type="dcterms:W3CDTF">2023-03-30T13:12:54Z</dcterms:modified>
</cp:coreProperties>
</file>