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9"/>
  </p:notesMasterIdLst>
  <p:sldIdLst>
    <p:sldId id="282" r:id="rId2"/>
    <p:sldId id="281" r:id="rId3"/>
    <p:sldId id="285" r:id="rId4"/>
    <p:sldId id="283" r:id="rId5"/>
    <p:sldId id="284" r:id="rId6"/>
    <p:sldId id="286" r:id="rId7"/>
    <p:sldId id="265" r:id="rId8"/>
    <p:sldId id="279" r:id="rId9"/>
    <p:sldId id="271" r:id="rId10"/>
    <p:sldId id="273" r:id="rId11"/>
    <p:sldId id="274" r:id="rId12"/>
    <p:sldId id="275" r:id="rId13"/>
    <p:sldId id="276" r:id="rId14"/>
    <p:sldId id="277" r:id="rId15"/>
    <p:sldId id="278" r:id="rId16"/>
    <p:sldId id="272" r:id="rId17"/>
    <p:sldId id="267" r:id="rId18"/>
  </p:sldIdLst>
  <p:sldSz cx="12192000" cy="6858000"/>
  <p:notesSz cx="6797675" cy="9928225"/>
  <p:embeddedFontLst>
    <p:embeddedFont>
      <p:font typeface="Corbel" panose="020B0503020204020204" pitchFamily="34" charset="0"/>
      <p:regular r:id="rId20"/>
      <p:bold r:id="rId21"/>
      <p:italic r:id="rId22"/>
      <p:boldItalic r:id="rId2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9" roundtripDataSignature="AMtx7miCU7myGkRIPPZfjAVwClVcemMKN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34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29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30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es de Vries" userId="c38c0b37-94a4-492d-8a81-e23a139779e0" providerId="ADAL" clId="{B6A88FD4-706C-4909-9F31-F1099548F3C9}"/>
    <pc:docChg chg="undo custSel addSld delSld modSld sldOrd">
      <pc:chgData name="Kees de Vries" userId="c38c0b37-94a4-492d-8a81-e23a139779e0" providerId="ADAL" clId="{B6A88FD4-706C-4909-9F31-F1099548F3C9}" dt="2023-04-18T07:59:08.748" v="1361" actId="255"/>
      <pc:docMkLst>
        <pc:docMk/>
      </pc:docMkLst>
      <pc:sldChg chg="ord">
        <pc:chgData name="Kees de Vries" userId="c38c0b37-94a4-492d-8a81-e23a139779e0" providerId="ADAL" clId="{B6A88FD4-706C-4909-9F31-F1099548F3C9}" dt="2023-04-18T06:04:37.867" v="2"/>
        <pc:sldMkLst>
          <pc:docMk/>
          <pc:sldMk cId="0" sldId="265"/>
        </pc:sldMkLst>
      </pc:sldChg>
      <pc:sldChg chg="modSp new del mod ord">
        <pc:chgData name="Kees de Vries" userId="c38c0b37-94a4-492d-8a81-e23a139779e0" providerId="ADAL" clId="{B6A88FD4-706C-4909-9F31-F1099548F3C9}" dt="2023-04-18T06:22:06.300" v="249" actId="2696"/>
        <pc:sldMkLst>
          <pc:docMk/>
          <pc:sldMk cId="91359813" sldId="280"/>
        </pc:sldMkLst>
        <pc:spChg chg="mod">
          <ac:chgData name="Kees de Vries" userId="c38c0b37-94a4-492d-8a81-e23a139779e0" providerId="ADAL" clId="{B6A88FD4-706C-4909-9F31-F1099548F3C9}" dt="2023-04-18T06:09:27.650" v="21" actId="20577"/>
          <ac:spMkLst>
            <pc:docMk/>
            <pc:sldMk cId="91359813" sldId="280"/>
            <ac:spMk id="2" creationId="{B1C2A27C-579E-213D-CBF7-CE138B01D1D9}"/>
          </ac:spMkLst>
        </pc:spChg>
      </pc:sldChg>
      <pc:sldChg chg="new del">
        <pc:chgData name="Kees de Vries" userId="c38c0b37-94a4-492d-8a81-e23a139779e0" providerId="ADAL" clId="{B6A88FD4-706C-4909-9F31-F1099548F3C9}" dt="2023-04-18T06:06:18.640" v="6" actId="680"/>
        <pc:sldMkLst>
          <pc:docMk/>
          <pc:sldMk cId="1344192499" sldId="280"/>
        </pc:sldMkLst>
      </pc:sldChg>
      <pc:sldChg chg="modSp new del mod">
        <pc:chgData name="Kees de Vries" userId="c38c0b37-94a4-492d-8a81-e23a139779e0" providerId="ADAL" clId="{B6A88FD4-706C-4909-9F31-F1099548F3C9}" dt="2023-04-18T06:05:17.139" v="4" actId="2696"/>
        <pc:sldMkLst>
          <pc:docMk/>
          <pc:sldMk cId="2574374632" sldId="280"/>
        </pc:sldMkLst>
        <pc:spChg chg="mod">
          <ac:chgData name="Kees de Vries" userId="c38c0b37-94a4-492d-8a81-e23a139779e0" providerId="ADAL" clId="{B6A88FD4-706C-4909-9F31-F1099548F3C9}" dt="2023-04-18T06:04:47.381" v="3" actId="20577"/>
          <ac:spMkLst>
            <pc:docMk/>
            <pc:sldMk cId="2574374632" sldId="280"/>
            <ac:spMk id="2" creationId="{AD80ACBC-A5E7-F905-B9AC-782955A4F78F}"/>
          </ac:spMkLst>
        </pc:spChg>
      </pc:sldChg>
      <pc:sldChg chg="new del">
        <pc:chgData name="Kees de Vries" userId="c38c0b37-94a4-492d-8a81-e23a139779e0" providerId="ADAL" clId="{B6A88FD4-706C-4909-9F31-F1099548F3C9}" dt="2023-04-18T06:11:30.443" v="23" actId="680"/>
        <pc:sldMkLst>
          <pc:docMk/>
          <pc:sldMk cId="1168238564" sldId="281"/>
        </pc:sldMkLst>
      </pc:sldChg>
      <pc:sldChg chg="modSp new mod">
        <pc:chgData name="Kees de Vries" userId="c38c0b37-94a4-492d-8a81-e23a139779e0" providerId="ADAL" clId="{B6A88FD4-706C-4909-9F31-F1099548F3C9}" dt="2023-04-18T07:59:08.748" v="1361" actId="255"/>
        <pc:sldMkLst>
          <pc:docMk/>
          <pc:sldMk cId="3443300212" sldId="281"/>
        </pc:sldMkLst>
        <pc:spChg chg="mod">
          <ac:chgData name="Kees de Vries" userId="c38c0b37-94a4-492d-8a81-e23a139779e0" providerId="ADAL" clId="{B6A88FD4-706C-4909-9F31-F1099548F3C9}" dt="2023-04-18T06:13:48.170" v="39" actId="20577"/>
          <ac:spMkLst>
            <pc:docMk/>
            <pc:sldMk cId="3443300212" sldId="281"/>
            <ac:spMk id="2" creationId="{11D0A2DB-4655-DDAD-6ED7-DE9E54C3BB3A}"/>
          </ac:spMkLst>
        </pc:spChg>
        <pc:spChg chg="mod">
          <ac:chgData name="Kees de Vries" userId="c38c0b37-94a4-492d-8a81-e23a139779e0" providerId="ADAL" clId="{B6A88FD4-706C-4909-9F31-F1099548F3C9}" dt="2023-04-18T07:59:08.748" v="1361" actId="255"/>
          <ac:spMkLst>
            <pc:docMk/>
            <pc:sldMk cId="3443300212" sldId="281"/>
            <ac:spMk id="3" creationId="{F74AF92B-C8C9-6F63-5F73-158CFEEBC325}"/>
          </ac:spMkLst>
        </pc:spChg>
      </pc:sldChg>
      <pc:sldChg chg="modSp new mod">
        <pc:chgData name="Kees de Vries" userId="c38c0b37-94a4-492d-8a81-e23a139779e0" providerId="ADAL" clId="{B6A88FD4-706C-4909-9F31-F1099548F3C9}" dt="2023-04-18T06:22:19.385" v="253" actId="20577"/>
        <pc:sldMkLst>
          <pc:docMk/>
          <pc:sldMk cId="3005098481" sldId="282"/>
        </pc:sldMkLst>
        <pc:spChg chg="mod">
          <ac:chgData name="Kees de Vries" userId="c38c0b37-94a4-492d-8a81-e23a139779e0" providerId="ADAL" clId="{B6A88FD4-706C-4909-9F31-F1099548F3C9}" dt="2023-04-18T06:21:29.854" v="248" actId="255"/>
          <ac:spMkLst>
            <pc:docMk/>
            <pc:sldMk cId="3005098481" sldId="282"/>
            <ac:spMk id="2" creationId="{E537F542-4B58-B2AF-93A6-DE8907121371}"/>
          </ac:spMkLst>
        </pc:spChg>
        <pc:spChg chg="mod">
          <ac:chgData name="Kees de Vries" userId="c38c0b37-94a4-492d-8a81-e23a139779e0" providerId="ADAL" clId="{B6A88FD4-706C-4909-9F31-F1099548F3C9}" dt="2023-04-18T06:22:19.385" v="253" actId="20577"/>
          <ac:spMkLst>
            <pc:docMk/>
            <pc:sldMk cId="3005098481" sldId="282"/>
            <ac:spMk id="3" creationId="{192933F3-4F56-6A16-6DD2-223BCB83506B}"/>
          </ac:spMkLst>
        </pc:spChg>
      </pc:sldChg>
      <pc:sldChg chg="modSp new mod">
        <pc:chgData name="Kees de Vries" userId="c38c0b37-94a4-492d-8a81-e23a139779e0" providerId="ADAL" clId="{B6A88FD4-706C-4909-9F31-F1099548F3C9}" dt="2023-04-18T06:33:53.894" v="656" actId="255"/>
        <pc:sldMkLst>
          <pc:docMk/>
          <pc:sldMk cId="1452905710" sldId="283"/>
        </pc:sldMkLst>
        <pc:spChg chg="mod">
          <ac:chgData name="Kees de Vries" userId="c38c0b37-94a4-492d-8a81-e23a139779e0" providerId="ADAL" clId="{B6A88FD4-706C-4909-9F31-F1099548F3C9}" dt="2023-04-18T06:23:52.558" v="293" actId="255"/>
          <ac:spMkLst>
            <pc:docMk/>
            <pc:sldMk cId="1452905710" sldId="283"/>
            <ac:spMk id="2" creationId="{22A920E5-BB77-2C33-5B8E-B477002B4818}"/>
          </ac:spMkLst>
        </pc:spChg>
        <pc:spChg chg="mod">
          <ac:chgData name="Kees de Vries" userId="c38c0b37-94a4-492d-8a81-e23a139779e0" providerId="ADAL" clId="{B6A88FD4-706C-4909-9F31-F1099548F3C9}" dt="2023-04-18T06:33:53.894" v="656" actId="255"/>
          <ac:spMkLst>
            <pc:docMk/>
            <pc:sldMk cId="1452905710" sldId="283"/>
            <ac:spMk id="3" creationId="{F262B901-24F2-32DA-073F-790F9C7C3B51}"/>
          </ac:spMkLst>
        </pc:spChg>
      </pc:sldChg>
      <pc:sldChg chg="modSp new mod">
        <pc:chgData name="Kees de Vries" userId="c38c0b37-94a4-492d-8a81-e23a139779e0" providerId="ADAL" clId="{B6A88FD4-706C-4909-9F31-F1099548F3C9}" dt="2023-04-18T06:42:51.903" v="1103" actId="255"/>
        <pc:sldMkLst>
          <pc:docMk/>
          <pc:sldMk cId="2403164167" sldId="284"/>
        </pc:sldMkLst>
        <pc:spChg chg="mod">
          <ac:chgData name="Kees de Vries" userId="c38c0b37-94a4-492d-8a81-e23a139779e0" providerId="ADAL" clId="{B6A88FD4-706C-4909-9F31-F1099548F3C9}" dt="2023-04-18T06:36:02.800" v="760" actId="20577"/>
          <ac:spMkLst>
            <pc:docMk/>
            <pc:sldMk cId="2403164167" sldId="284"/>
            <ac:spMk id="2" creationId="{CE687FEC-15D8-B718-BD5E-8EFDEF69E0AD}"/>
          </ac:spMkLst>
        </pc:spChg>
        <pc:spChg chg="mod">
          <ac:chgData name="Kees de Vries" userId="c38c0b37-94a4-492d-8a81-e23a139779e0" providerId="ADAL" clId="{B6A88FD4-706C-4909-9F31-F1099548F3C9}" dt="2023-04-18T06:42:51.903" v="1103" actId="255"/>
          <ac:spMkLst>
            <pc:docMk/>
            <pc:sldMk cId="2403164167" sldId="284"/>
            <ac:spMk id="3" creationId="{BF1E1E80-363A-F6C5-F99D-B722959AB831}"/>
          </ac:spMkLst>
        </pc:spChg>
      </pc:sldChg>
      <pc:sldChg chg="modSp new mod">
        <pc:chgData name="Kees de Vries" userId="c38c0b37-94a4-492d-8a81-e23a139779e0" providerId="ADAL" clId="{B6A88FD4-706C-4909-9F31-F1099548F3C9}" dt="2023-04-18T06:42:25.959" v="1101" actId="255"/>
        <pc:sldMkLst>
          <pc:docMk/>
          <pc:sldMk cId="672050387" sldId="285"/>
        </pc:sldMkLst>
        <pc:spChg chg="mod">
          <ac:chgData name="Kees de Vries" userId="c38c0b37-94a4-492d-8a81-e23a139779e0" providerId="ADAL" clId="{B6A88FD4-706C-4909-9F31-F1099548F3C9}" dt="2023-04-18T06:40:52.718" v="997" actId="255"/>
          <ac:spMkLst>
            <pc:docMk/>
            <pc:sldMk cId="672050387" sldId="285"/>
            <ac:spMk id="2" creationId="{D7590D93-EA5A-CD5C-C6D5-E0F64AA804B8}"/>
          </ac:spMkLst>
        </pc:spChg>
        <pc:spChg chg="mod">
          <ac:chgData name="Kees de Vries" userId="c38c0b37-94a4-492d-8a81-e23a139779e0" providerId="ADAL" clId="{B6A88FD4-706C-4909-9F31-F1099548F3C9}" dt="2023-04-18T06:42:25.959" v="1101" actId="255"/>
          <ac:spMkLst>
            <pc:docMk/>
            <pc:sldMk cId="672050387" sldId="285"/>
            <ac:spMk id="3" creationId="{04556BA0-DD87-DD0C-C3CF-2660F9539AC3}"/>
          </ac:spMkLst>
        </pc:spChg>
      </pc:sldChg>
      <pc:sldChg chg="modSp new mod">
        <pc:chgData name="Kees de Vries" userId="c38c0b37-94a4-492d-8a81-e23a139779e0" providerId="ADAL" clId="{B6A88FD4-706C-4909-9F31-F1099548F3C9}" dt="2023-04-18T06:47:30.345" v="1360" actId="20577"/>
        <pc:sldMkLst>
          <pc:docMk/>
          <pc:sldMk cId="3080251231" sldId="286"/>
        </pc:sldMkLst>
        <pc:spChg chg="mod">
          <ac:chgData name="Kees de Vries" userId="c38c0b37-94a4-492d-8a81-e23a139779e0" providerId="ADAL" clId="{B6A88FD4-706C-4909-9F31-F1099548F3C9}" dt="2023-04-18T06:45:04.526" v="1141" actId="255"/>
          <ac:spMkLst>
            <pc:docMk/>
            <pc:sldMk cId="3080251231" sldId="286"/>
            <ac:spMk id="2" creationId="{27005D3E-57FC-8D8A-BC89-FD854AE9A757}"/>
          </ac:spMkLst>
        </pc:spChg>
        <pc:spChg chg="mod">
          <ac:chgData name="Kees de Vries" userId="c38c0b37-94a4-492d-8a81-e23a139779e0" providerId="ADAL" clId="{B6A88FD4-706C-4909-9F31-F1099548F3C9}" dt="2023-04-18T06:47:30.345" v="1360" actId="20577"/>
          <ac:spMkLst>
            <pc:docMk/>
            <pc:sldMk cId="3080251231" sldId="286"/>
            <ac:spMk id="3" creationId="{A17B51C4-EC78-C808-810D-63F7B289F133}"/>
          </ac:spMkLst>
        </pc:spChg>
      </pc:sldChg>
      <pc:sldMasterChg chg="delSldLayout">
        <pc:chgData name="Kees de Vries" userId="c38c0b37-94a4-492d-8a81-e23a139779e0" providerId="ADAL" clId="{B6A88FD4-706C-4909-9F31-F1099548F3C9}" dt="2023-04-18T06:22:06.300" v="249" actId="2696"/>
        <pc:sldMasterMkLst>
          <pc:docMk/>
          <pc:sldMasterMk cId="0" sldId="2147483648"/>
        </pc:sldMasterMkLst>
        <pc:sldLayoutChg chg="del">
          <pc:chgData name="Kees de Vries" userId="c38c0b37-94a4-492d-8a81-e23a139779e0" providerId="ADAL" clId="{B6A88FD4-706C-4909-9F31-F1099548F3C9}" dt="2023-04-18T06:05:17.139" v="4" actId="2696"/>
          <pc:sldLayoutMkLst>
            <pc:docMk/>
            <pc:sldMasterMk cId="0" sldId="2147483648"/>
            <pc:sldLayoutMk cId="0" sldId="2147483653"/>
          </pc:sldLayoutMkLst>
        </pc:sldLayoutChg>
        <pc:sldLayoutChg chg="del">
          <pc:chgData name="Kees de Vries" userId="c38c0b37-94a4-492d-8a81-e23a139779e0" providerId="ADAL" clId="{B6A88FD4-706C-4909-9F31-F1099548F3C9}" dt="2023-04-18T06:22:06.300" v="249" actId="2696"/>
          <pc:sldLayoutMkLst>
            <pc:docMk/>
            <pc:sldMasterMk cId="0" sldId="2147483648"/>
            <pc:sldLayoutMk cId="0" sldId="2147483654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13525" cy="3721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544" tIns="95544" rIns="95544" bIns="95544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5:notes"/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544" tIns="95544" rIns="95544" bIns="95544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29" name="Google Shape;12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13525" cy="3721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5:notes"/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544" tIns="95544" rIns="95544" bIns="95544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29" name="Google Shape;12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13525" cy="3721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9122077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2234dd9b325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15113" cy="3721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1" name="Google Shape;141;g2234dd9b325_0_10:notes"/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544" tIns="95544" rIns="95544" bIns="95544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5:notes"/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544" tIns="95544" rIns="95544" bIns="95544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29" name="Google Shape;12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13525" cy="3721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0754872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5:notes"/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544" tIns="95544" rIns="95544" bIns="95544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29" name="Google Shape;12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13525" cy="3721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2474651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5:notes"/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544" tIns="95544" rIns="95544" bIns="95544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29" name="Google Shape;12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13525" cy="3721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4741735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5:notes"/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544" tIns="95544" rIns="95544" bIns="95544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29" name="Google Shape;12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13525" cy="3721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9921289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5:notes"/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544" tIns="95544" rIns="95544" bIns="95544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29" name="Google Shape;12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13525" cy="3721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2947320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5:notes"/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544" tIns="95544" rIns="95544" bIns="95544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29" name="Google Shape;12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13525" cy="3721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3242845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5:notes"/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544" tIns="95544" rIns="95544" bIns="95544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29" name="Google Shape;12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13525" cy="3721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4874641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5:notes"/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544" tIns="95544" rIns="95544" bIns="95544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29" name="Google Shape;12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13525" cy="3721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193330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object" type="obj">
  <p:cSld name="OBJEC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1"/>
          <p:cNvSpPr txBox="1">
            <a:spLocks noGrp="1"/>
          </p:cNvSpPr>
          <p:nvPr>
            <p:ph type="title"/>
          </p:nvPr>
        </p:nvSpPr>
        <p:spPr>
          <a:xfrm>
            <a:off x="252919" y="1123837"/>
            <a:ext cx="2947482" cy="3896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1"/>
          <p:cNvSpPr txBox="1"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2pPr>
            <a:lvl3pPr marL="1371600" lvl="2" indent="-3429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5pPr>
            <a:lvl6pPr marL="2743200" lvl="5" indent="-3429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6pPr>
            <a:lvl7pPr marL="3200400" lvl="6" indent="-3429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8pPr>
            <a:lvl9pPr marL="4114800" lvl="8" indent="-3429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800"/>
              <a:buChar char="●"/>
              <a:defRPr/>
            </a:lvl9pPr>
          </a:lstStyle>
          <a:p>
            <a:endParaRPr/>
          </a:p>
        </p:txBody>
      </p:sp>
      <p:sp>
        <p:nvSpPr>
          <p:cNvPr id="27" name="Google Shape;27;p11"/>
          <p:cNvSpPr txBox="1">
            <a:spLocks noGrp="1"/>
          </p:cNvSpPr>
          <p:nvPr>
            <p:ph type="dt" idx="10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1"/>
          <p:cNvSpPr txBox="1">
            <a:spLocks noGrp="1"/>
          </p:cNvSpPr>
          <p:nvPr>
            <p:ph type="ftr" idx="11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1"/>
          <p:cNvSpPr txBox="1">
            <a:spLocks noGrp="1"/>
          </p:cNvSpPr>
          <p:nvPr>
            <p:ph type="sldNum" idx="12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  <p:pic>
        <p:nvPicPr>
          <p:cNvPr id="30" name="Google Shape;30;p11" descr="Afbeelding met tekst, clipart&#10;&#10;Automatisch gegenereerde beschrijving"/>
          <p:cNvPicPr preferRelativeResize="0"/>
          <p:nvPr/>
        </p:nvPicPr>
        <p:blipFill rotWithShape="1">
          <a:blip r:embed="rId2">
            <a:alphaModFix/>
          </a:blip>
          <a:srcRect t="16638" r="28066"/>
          <a:stretch/>
        </p:blipFill>
        <p:spPr>
          <a:xfrm>
            <a:off x="262465" y="5167223"/>
            <a:ext cx="2942534" cy="839276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Google Shape;31;p11" descr="Afbeelding met logo&#10;&#10;Automatisch gegenereerde beschrijving"/>
          <p:cNvPicPr preferRelativeResize="0"/>
          <p:nvPr/>
        </p:nvPicPr>
        <p:blipFill rotWithShape="1">
          <a:blip r:embed="rId3">
            <a:alphaModFix amt="20000"/>
          </a:blip>
          <a:srcRect l="35604" t="21219" r="35604" b="41128"/>
          <a:stretch/>
        </p:blipFill>
        <p:spPr>
          <a:xfrm>
            <a:off x="4530338" y="313182"/>
            <a:ext cx="5993060" cy="585736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eeg" type="blank">
  <p:cSld name="BLANK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6"/>
          <p:cNvSpPr txBox="1">
            <a:spLocks noGrp="1"/>
          </p:cNvSpPr>
          <p:nvPr>
            <p:ph type="dt" idx="10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6"/>
          <p:cNvSpPr txBox="1">
            <a:spLocks noGrp="1"/>
          </p:cNvSpPr>
          <p:nvPr>
            <p:ph type="ftr" idx="11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sldNum" idx="12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  <p:pic>
        <p:nvPicPr>
          <p:cNvPr id="71" name="Google Shape;71;p16" descr="Afbeelding met logo&#10;&#10;Automatisch gegenereerde beschrijving"/>
          <p:cNvPicPr preferRelativeResize="0"/>
          <p:nvPr/>
        </p:nvPicPr>
        <p:blipFill rotWithShape="1">
          <a:blip r:embed="rId2">
            <a:alphaModFix amt="20000"/>
          </a:blip>
          <a:srcRect l="35604" t="21219" r="35604" b="41128"/>
          <a:stretch/>
        </p:blipFill>
        <p:spPr>
          <a:xfrm>
            <a:off x="4530338" y="313182"/>
            <a:ext cx="5993060" cy="585736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Google Shape;7;p9"/>
          <p:cNvSpPr txBox="1">
            <a:spLocks noGrp="1"/>
          </p:cNvSpPr>
          <p:nvPr>
            <p:ph type="title"/>
          </p:nvPr>
        </p:nvSpPr>
        <p:spPr>
          <a:xfrm>
            <a:off x="252919" y="1123838"/>
            <a:ext cx="2947482" cy="4043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orbel"/>
              <a:buNone/>
              <a:defRPr sz="3600" b="0" i="0" u="none" strike="noStrike" cap="non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9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411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9;p9"/>
          <p:cNvSpPr txBox="1"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marR="0" lvl="0" indent="-3556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●"/>
              <a:defRPr sz="2000" b="0" i="0" u="none" strike="noStrike" cap="non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●"/>
              <a:defRPr sz="1800" b="0" i="0" u="none" strike="noStrike" cap="non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L="1371600" marR="0" lvl="2" indent="-330200" algn="l" rtl="0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●"/>
              <a:defRPr sz="1600" b="0" i="0" u="none" strike="noStrike" cap="non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●"/>
              <a:defRPr sz="1400" b="0" i="0" u="none" strike="noStrike" cap="non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●"/>
              <a:defRPr sz="1400" b="0" i="0" u="none" strike="noStrike" cap="non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●"/>
              <a:defRPr sz="1400" b="0" i="0" u="none" strike="noStrike" cap="non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●"/>
              <a:defRPr sz="1400" b="0" i="0" u="none" strike="noStrike" cap="non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●"/>
              <a:defRPr sz="1400" b="0" i="0" u="none" strike="noStrike" cap="non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ts val="1400"/>
              <a:buFont typeface="Noto Sans Symbols"/>
              <a:buChar char="●"/>
              <a:defRPr sz="1400" b="0" i="0" u="none" strike="noStrike" cap="non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endParaRPr/>
          </a:p>
        </p:txBody>
      </p:sp>
      <p:sp>
        <p:nvSpPr>
          <p:cNvPr id="10" name="Google Shape;10;p9"/>
          <p:cNvSpPr txBox="1">
            <a:spLocks noGrp="1"/>
          </p:cNvSpPr>
          <p:nvPr>
            <p:ph type="dt" idx="10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rgbClr val="7F7F7F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endParaRPr/>
          </a:p>
        </p:txBody>
      </p:sp>
      <p:sp>
        <p:nvSpPr>
          <p:cNvPr id="11" name="Google Shape;11;p9"/>
          <p:cNvSpPr txBox="1">
            <a:spLocks noGrp="1"/>
          </p:cNvSpPr>
          <p:nvPr>
            <p:ph type="ftr" idx="11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rgbClr val="7F7F7F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endParaRPr/>
          </a:p>
        </p:txBody>
      </p:sp>
      <p:sp>
        <p:nvSpPr>
          <p:cNvPr id="12" name="Google Shape;12;p9"/>
          <p:cNvSpPr txBox="1">
            <a:spLocks noGrp="1"/>
          </p:cNvSpPr>
          <p:nvPr>
            <p:ph type="sldNum" idx="12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  <p:pic>
        <p:nvPicPr>
          <p:cNvPr id="13" name="Google Shape;13;p9" descr="Afbeelding met logo&#10;&#10;Automatisch gegenereerde beschrijving"/>
          <p:cNvPicPr preferRelativeResize="0"/>
          <p:nvPr/>
        </p:nvPicPr>
        <p:blipFill rotWithShape="1">
          <a:blip r:embed="rId4">
            <a:alphaModFix amt="20000"/>
          </a:blip>
          <a:srcRect l="35604" t="21219" r="35604" b="41128"/>
          <a:stretch/>
        </p:blipFill>
        <p:spPr>
          <a:xfrm>
            <a:off x="4530338" y="313182"/>
            <a:ext cx="5993060" cy="585736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14;p9" descr="Afbeelding met tekst, clipart&#10;&#10;Automatisch gegenereerde beschrijving"/>
          <p:cNvPicPr preferRelativeResize="0"/>
          <p:nvPr/>
        </p:nvPicPr>
        <p:blipFill rotWithShape="1">
          <a:blip r:embed="rId5">
            <a:alphaModFix/>
          </a:blip>
          <a:srcRect t="16638" r="28066"/>
          <a:stretch/>
        </p:blipFill>
        <p:spPr>
          <a:xfrm>
            <a:off x="262465" y="5167223"/>
            <a:ext cx="2942534" cy="839276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5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37F542-4B58-B2AF-93A6-DE89071213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6600" dirty="0"/>
              <a:t>welkom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92933F3-4F56-6A16-6DD2-223BCB8350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sz="3200" dirty="0"/>
              <a:t>2</a:t>
            </a:r>
            <a:r>
              <a:rPr lang="nl-NL" sz="3200" baseline="30000" dirty="0"/>
              <a:t>e</a:t>
            </a:r>
            <a:r>
              <a:rPr lang="nl-NL" sz="3200" dirty="0"/>
              <a:t> bijeenkomst COA-gelden / visieontwikkeling </a:t>
            </a:r>
          </a:p>
          <a:p>
            <a:r>
              <a:rPr lang="nl-NL" sz="3200" dirty="0"/>
              <a:t>18 april 2023</a:t>
            </a:r>
          </a:p>
        </p:txBody>
      </p:sp>
    </p:spTree>
    <p:extLst>
      <p:ext uri="{BB962C8B-B14F-4D97-AF65-F5344CB8AC3E}">
        <p14:creationId xmlns:p14="http://schemas.microsoft.com/office/powerpoint/2010/main" val="30050984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5"/>
          <p:cNvSpPr txBox="1">
            <a:spLocks noGrp="1"/>
          </p:cNvSpPr>
          <p:nvPr>
            <p:ph type="title"/>
          </p:nvPr>
        </p:nvSpPr>
        <p:spPr>
          <a:xfrm>
            <a:off x="252919" y="1123837"/>
            <a:ext cx="2947482" cy="3896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orbel"/>
              <a:buNone/>
            </a:pPr>
            <a:r>
              <a:rPr lang="nl-NL" dirty="0"/>
              <a:t>2. Groen waaronder speeltuinen</a:t>
            </a:r>
            <a:endParaRPr dirty="0"/>
          </a:p>
        </p:txBody>
      </p:sp>
      <p:sp>
        <p:nvSpPr>
          <p:cNvPr id="132" name="Google Shape;132;p5"/>
          <p:cNvSpPr txBox="1"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nl-NL" dirty="0"/>
              <a:t>Wat zijn als belangrijke ‘groen’ locaties voor Zuidbroek beschreven?</a:t>
            </a:r>
          </a:p>
          <a:p>
            <a:pPr marL="342900"/>
            <a:r>
              <a:rPr lang="nl-NL" dirty="0"/>
              <a:t>Meer bomen W.A. Scholtenweg + haven =&gt; er zijn 60 gekapt en slechts 15 nieuw geplant </a:t>
            </a:r>
          </a:p>
          <a:p>
            <a:pPr marL="342900"/>
            <a:r>
              <a:rPr lang="nl-NL" dirty="0"/>
              <a:t>Bos Tussenklappenpolder </a:t>
            </a:r>
          </a:p>
          <a:p>
            <a:pPr marL="342900"/>
            <a:r>
              <a:rPr lang="nl-NL" dirty="0"/>
              <a:t>Uitbreiding bos </a:t>
            </a:r>
            <a:r>
              <a:rPr lang="nl-NL" dirty="0" err="1"/>
              <a:t>Uiterburen</a:t>
            </a:r>
            <a:r>
              <a:rPr lang="nl-NL" dirty="0"/>
              <a:t> </a:t>
            </a:r>
          </a:p>
          <a:p>
            <a:pPr marL="342900"/>
            <a:r>
              <a:rPr lang="nl-NL" dirty="0"/>
              <a:t>Nieuw park(achtig) gebied ten oosten van </a:t>
            </a:r>
            <a:r>
              <a:rPr lang="nl-NL" dirty="0" err="1"/>
              <a:t>Van</a:t>
            </a:r>
            <a:r>
              <a:rPr lang="nl-NL" dirty="0"/>
              <a:t> der Valk en rondom de Nieuweweg -&gt; </a:t>
            </a:r>
            <a:r>
              <a:rPr lang="nl-NL" dirty="0" err="1"/>
              <a:t>Botjeszandgat</a:t>
            </a:r>
            <a:r>
              <a:rPr lang="nl-NL" dirty="0"/>
              <a:t> (incl. bv. Voedseltuinen)</a:t>
            </a: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nl-NL" dirty="0"/>
              <a:t>Als groene of speeltuinideeën zijn geopperd:</a:t>
            </a:r>
          </a:p>
          <a:p>
            <a:pPr marL="342900"/>
            <a:r>
              <a:rPr lang="nl-NL" dirty="0"/>
              <a:t>Speeltuinen in Zuidbroek opknappen + divers maken (skate)</a:t>
            </a:r>
          </a:p>
          <a:p>
            <a:pPr marL="342900"/>
            <a:r>
              <a:rPr lang="nl-NL" dirty="0"/>
              <a:t>Speeltoestellen school + BSO</a:t>
            </a:r>
          </a:p>
          <a:p>
            <a:pPr marL="342900"/>
            <a:r>
              <a:rPr lang="nl-NL" dirty="0"/>
              <a:t>Pumptrackbaan + skeelerbaan op de ijsbaan</a:t>
            </a:r>
          </a:p>
          <a:p>
            <a:pPr marL="342900"/>
            <a:r>
              <a:rPr lang="nl-NL" dirty="0"/>
              <a:t>Bloembakken in het dorp (zie Muntendam) </a:t>
            </a:r>
          </a:p>
        </p:txBody>
      </p:sp>
    </p:spTree>
    <p:extLst>
      <p:ext uri="{BB962C8B-B14F-4D97-AF65-F5344CB8AC3E}">
        <p14:creationId xmlns:p14="http://schemas.microsoft.com/office/powerpoint/2010/main" val="6820877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5"/>
          <p:cNvSpPr txBox="1">
            <a:spLocks noGrp="1"/>
          </p:cNvSpPr>
          <p:nvPr>
            <p:ph type="title"/>
          </p:nvPr>
        </p:nvSpPr>
        <p:spPr>
          <a:xfrm>
            <a:off x="252919" y="1123837"/>
            <a:ext cx="2947482" cy="3896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orbel"/>
              <a:buNone/>
            </a:pPr>
            <a:r>
              <a:rPr lang="nl-NL" dirty="0"/>
              <a:t>3. Wonen</a:t>
            </a:r>
            <a:endParaRPr dirty="0"/>
          </a:p>
        </p:txBody>
      </p:sp>
      <p:sp>
        <p:nvSpPr>
          <p:cNvPr id="132" name="Google Shape;132;p5"/>
          <p:cNvSpPr txBox="1"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2500" lnSpcReduction="10000"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nl-NL" dirty="0"/>
              <a:t>Wonen houdt de gemoederen bezig. De oproep die door jullie is meegegeven: zorg voor meer bouwkavels. Daarnaast zijn suggesties gegeven voor mogelijke locaties.</a:t>
            </a: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nl-NL" i="1" dirty="0"/>
              <a:t>Wat heb je nodig om goed te wonen in Zuidbroek?</a:t>
            </a: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nl-NL" dirty="0"/>
              <a:t>Veel groen, openbare samenkomst plekken, meer starterswoningen, meer doorstroming voor ouderen mogelijk maken </a:t>
            </a: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nl-NL" dirty="0"/>
              <a:t>Veel jeugd is Zuidbroek gebonden en willen graag blijven -&gt; die verjonging moeten we houden</a:t>
            </a: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nl-NL" dirty="0"/>
              <a:t>Eventuele goede zorg thuis omdat er ook mensen zijn die niet of nauwelijks kunnen terugvallen op kinderen</a:t>
            </a: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nl-NL" i="1" dirty="0"/>
              <a:t>Zuidbroek is begaan met de jongeren: </a:t>
            </a:r>
          </a:p>
          <a:p>
            <a:pPr marL="342900"/>
            <a:r>
              <a:rPr lang="nl-NL" dirty="0"/>
              <a:t>Ontmoetingsplek jeugd (eerder was er de kluis (bij de kerk)/jeugdsoos station (nu leeg). Graag weer plek voor onze jongeren</a:t>
            </a:r>
          </a:p>
          <a:p>
            <a:pPr marL="342900"/>
            <a:r>
              <a:rPr lang="nl-NL" dirty="0"/>
              <a:t>Samenkomst bij NNTTM voor kinderen van ong. 12 jaar (knutselen)</a:t>
            </a: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500741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5"/>
          <p:cNvSpPr txBox="1">
            <a:spLocks noGrp="1"/>
          </p:cNvSpPr>
          <p:nvPr>
            <p:ph type="title"/>
          </p:nvPr>
        </p:nvSpPr>
        <p:spPr>
          <a:xfrm>
            <a:off x="252919" y="1123837"/>
            <a:ext cx="2947482" cy="3896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orbel"/>
              <a:buNone/>
            </a:pPr>
            <a:r>
              <a:rPr lang="nl-NL" dirty="0"/>
              <a:t>4. </a:t>
            </a:r>
            <a:r>
              <a:rPr lang="nl-NL" dirty="0" err="1"/>
              <a:t>Verenigings-leven</a:t>
            </a:r>
            <a:r>
              <a:rPr lang="nl-NL" dirty="0"/>
              <a:t>: </a:t>
            </a:r>
            <a:br>
              <a:rPr lang="nl-NL" dirty="0"/>
            </a:br>
            <a:br>
              <a:rPr lang="nl-NL" dirty="0"/>
            </a:br>
            <a:r>
              <a:rPr lang="nl-NL" dirty="0"/>
              <a:t>de verenigingen en hun vrijwilligers</a:t>
            </a:r>
            <a:endParaRPr dirty="0"/>
          </a:p>
        </p:txBody>
      </p:sp>
      <p:sp>
        <p:nvSpPr>
          <p:cNvPr id="132" name="Google Shape;132;p5"/>
          <p:cNvSpPr txBox="1"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nl-NL" dirty="0"/>
              <a:t>‘Zonder verenigingsleven is er geen </a:t>
            </a:r>
            <a:r>
              <a:rPr lang="nl-NL" dirty="0" err="1"/>
              <a:t>reuring</a:t>
            </a:r>
            <a:r>
              <a:rPr lang="nl-NL" dirty="0"/>
              <a:t>, zonder </a:t>
            </a:r>
            <a:r>
              <a:rPr lang="nl-NL" dirty="0" err="1"/>
              <a:t>reuring</a:t>
            </a:r>
            <a:r>
              <a:rPr lang="nl-NL" dirty="0"/>
              <a:t> is er geen leven.’</a:t>
            </a: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nl-NL" i="1" dirty="0"/>
              <a:t>De volgende behoeften werden meegegeven:</a:t>
            </a:r>
          </a:p>
          <a:p>
            <a:pPr marL="342900"/>
            <a:r>
              <a:rPr lang="nl-NL" dirty="0"/>
              <a:t>Stimuleren diversiteit sport:</a:t>
            </a:r>
            <a:br>
              <a:rPr lang="nl-NL" dirty="0"/>
            </a:br>
            <a:r>
              <a:rPr lang="nl-NL" dirty="0"/>
              <a:t>Groter sportcomplex (geschikt voor diverse sporten – velden en hal) (dertien keer gewaardeerd) (is meerdere keren genoemd)</a:t>
            </a:r>
            <a:br>
              <a:rPr lang="nl-NL" dirty="0"/>
            </a:br>
            <a:r>
              <a:rPr lang="nl-NL" dirty="0"/>
              <a:t>Met ruime mogelijkheden voor alle sporten (niet te kleine afmeting) </a:t>
            </a:r>
          </a:p>
          <a:p>
            <a:pPr marL="342900"/>
            <a:r>
              <a:rPr lang="nl-NL" dirty="0"/>
              <a:t>Asfalteren ijsbaan zodat die voor meerdere doelen bruikbaar is </a:t>
            </a: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nl-NL" i="1" dirty="0"/>
              <a:t>Hoe kunnen we het verenigingsleven sterker maken?</a:t>
            </a:r>
          </a:p>
          <a:p>
            <a:pPr marL="342900"/>
            <a:r>
              <a:rPr lang="nl-NL" dirty="0"/>
              <a:t>Meer activiteiten ontwikkelen</a:t>
            </a:r>
          </a:p>
          <a:p>
            <a:pPr marL="342900"/>
            <a:r>
              <a:rPr lang="nl-NL" dirty="0"/>
              <a:t>Door samenwerking tussen verenigingen te stimuleren</a:t>
            </a: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080073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5"/>
          <p:cNvSpPr txBox="1">
            <a:spLocks noGrp="1"/>
          </p:cNvSpPr>
          <p:nvPr>
            <p:ph type="title"/>
          </p:nvPr>
        </p:nvSpPr>
        <p:spPr>
          <a:xfrm>
            <a:off x="252919" y="1123837"/>
            <a:ext cx="2947482" cy="3896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orbel"/>
              <a:buNone/>
            </a:pPr>
            <a:r>
              <a:rPr lang="nl-NL" dirty="0"/>
              <a:t>5. Voorzieningen</a:t>
            </a:r>
            <a:endParaRPr dirty="0"/>
          </a:p>
        </p:txBody>
      </p:sp>
      <p:sp>
        <p:nvSpPr>
          <p:cNvPr id="132" name="Google Shape;132;p5"/>
          <p:cNvSpPr txBox="1"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nl-NL" dirty="0"/>
              <a:t>Veel over geschreven! </a:t>
            </a: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nl-NL" dirty="0"/>
              <a:t>Jullie zijn trots op het dorp – door zijn ligging, de jeugd die er is en het feit dat er een dorpshuis is. </a:t>
            </a: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nl-NL" i="1" dirty="0"/>
              <a:t>Natuurlijk: sommige punten kunnen beter, zoals: </a:t>
            </a:r>
          </a:p>
          <a:p>
            <a:pPr marL="342900"/>
            <a:r>
              <a:rPr lang="nl-NL" dirty="0"/>
              <a:t>OV-vervoer (de bus) graag terug (opstap bus) </a:t>
            </a:r>
          </a:p>
          <a:p>
            <a:pPr marL="342900"/>
            <a:r>
              <a:rPr lang="nl-NL" dirty="0"/>
              <a:t>Veel meer voor de jeugd doen</a:t>
            </a:r>
          </a:p>
          <a:p>
            <a:pPr marL="342900"/>
            <a:r>
              <a:rPr lang="nl-NL" dirty="0"/>
              <a:t>Informatieborden voor dorpsacties e.d.</a:t>
            </a:r>
          </a:p>
          <a:p>
            <a:pPr marL="342900"/>
            <a:r>
              <a:rPr lang="nl-NL" dirty="0"/>
              <a:t>Nieuw dorpskrantje</a:t>
            </a:r>
          </a:p>
          <a:p>
            <a:pPr marL="342900"/>
            <a:r>
              <a:rPr lang="nl-NL" dirty="0"/>
              <a:t>Opfrisbeurt binnenzijde dorpshuis </a:t>
            </a:r>
          </a:p>
          <a:p>
            <a:pPr marL="342900"/>
            <a:r>
              <a:rPr lang="nl-NL" dirty="0"/>
              <a:t>Meer mogelijkheden om recreatief samen te komen (evenementen en live muziek) </a:t>
            </a:r>
          </a:p>
          <a:p>
            <a:pPr marL="342900"/>
            <a:r>
              <a:rPr lang="nl-NL" dirty="0"/>
              <a:t>Muziekkoepel </a:t>
            </a:r>
          </a:p>
        </p:txBody>
      </p:sp>
    </p:spTree>
    <p:extLst>
      <p:ext uri="{BB962C8B-B14F-4D97-AF65-F5344CB8AC3E}">
        <p14:creationId xmlns:p14="http://schemas.microsoft.com/office/powerpoint/2010/main" val="15038007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5"/>
          <p:cNvSpPr txBox="1">
            <a:spLocks noGrp="1"/>
          </p:cNvSpPr>
          <p:nvPr>
            <p:ph type="title"/>
          </p:nvPr>
        </p:nvSpPr>
        <p:spPr>
          <a:xfrm>
            <a:off x="252919" y="1123837"/>
            <a:ext cx="2947482" cy="3896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orbel"/>
              <a:buNone/>
            </a:pPr>
            <a:r>
              <a:rPr lang="nl-NL" dirty="0"/>
              <a:t>6. </a:t>
            </a:r>
            <a:r>
              <a:rPr lang="nl-NL" dirty="0" err="1"/>
              <a:t>Duurzaam-heid</a:t>
            </a:r>
            <a:r>
              <a:rPr lang="nl-NL" dirty="0"/>
              <a:t> en energie</a:t>
            </a:r>
            <a:endParaRPr dirty="0"/>
          </a:p>
        </p:txBody>
      </p:sp>
      <p:sp>
        <p:nvSpPr>
          <p:cNvPr id="132" name="Google Shape;132;p5"/>
          <p:cNvSpPr txBox="1"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nl-NL" i="1" dirty="0"/>
              <a:t>Aan welke onderwerpen denk je als het om duurzaamheid &amp; energie gaat?</a:t>
            </a:r>
          </a:p>
          <a:p>
            <a:pPr marL="342900"/>
            <a:r>
              <a:rPr lang="nl-NL" dirty="0"/>
              <a:t>De </a:t>
            </a:r>
            <a:r>
              <a:rPr lang="nl-NL" dirty="0" err="1"/>
              <a:t>Broeckhof</a:t>
            </a:r>
            <a:r>
              <a:rPr lang="nl-NL" dirty="0"/>
              <a:t> energieneutraal maken </a:t>
            </a:r>
          </a:p>
          <a:p>
            <a:pPr marL="342900"/>
            <a:r>
              <a:rPr lang="nl-NL" dirty="0"/>
              <a:t>Lokale energie opwekking </a:t>
            </a:r>
          </a:p>
          <a:p>
            <a:pPr marL="342900"/>
            <a:r>
              <a:rPr lang="nl-NL" dirty="0"/>
              <a:t>Collectief alternatieve energie opslaan ten gunste van de gemeenschap</a:t>
            </a:r>
          </a:p>
          <a:p>
            <a:pPr marL="342900"/>
            <a:r>
              <a:rPr lang="nl-NL" dirty="0"/>
              <a:t>Laadpalen </a:t>
            </a:r>
          </a:p>
          <a:p>
            <a:pPr marL="342900"/>
            <a:r>
              <a:rPr lang="nl-NL" dirty="0"/>
              <a:t>Zonnepanelen op daken (en niet in de weilanden)</a:t>
            </a:r>
          </a:p>
          <a:p>
            <a:pPr marL="342900"/>
            <a:r>
              <a:rPr lang="nl-NL" dirty="0"/>
              <a:t>Zonnepanalen op dak van De </a:t>
            </a:r>
            <a:r>
              <a:rPr lang="nl-NL" dirty="0" err="1"/>
              <a:t>Broeckhof</a:t>
            </a:r>
            <a:r>
              <a:rPr lang="nl-N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426524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5"/>
          <p:cNvSpPr txBox="1">
            <a:spLocks noGrp="1"/>
          </p:cNvSpPr>
          <p:nvPr>
            <p:ph type="title"/>
          </p:nvPr>
        </p:nvSpPr>
        <p:spPr>
          <a:xfrm>
            <a:off x="252919" y="1123837"/>
            <a:ext cx="2947482" cy="3896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orbel"/>
              <a:buNone/>
            </a:pPr>
            <a:r>
              <a:rPr lang="nl-NL" dirty="0"/>
              <a:t>7. Toerisme en recreatie (incl. haven)</a:t>
            </a:r>
            <a:endParaRPr dirty="0"/>
          </a:p>
        </p:txBody>
      </p:sp>
      <p:sp>
        <p:nvSpPr>
          <p:cNvPr id="132" name="Google Shape;132;p5"/>
          <p:cNvSpPr txBox="1"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11430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nl-NL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Toerisme is voor de toerist, recreatie voor beide. Bij recreatie gaat het volgens jullie om de leefbaarheid van het dorp</a:t>
            </a:r>
          </a:p>
          <a:p>
            <a:pPr marL="11430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nl-NL" i="1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Hoe zouden we Zuidbroek het beste kunnen etaleren (laten zien)?</a:t>
            </a:r>
          </a:p>
          <a:p>
            <a:pPr marL="285750" indent="-285750">
              <a:lnSpc>
                <a:spcPct val="107000"/>
              </a:lnSpc>
            </a:pPr>
            <a:r>
              <a:rPr lang="nl-NL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Een ‘digitale’ agenda</a:t>
            </a:r>
          </a:p>
          <a:p>
            <a:pPr marL="285750" indent="-285750">
              <a:lnSpc>
                <a:spcPct val="107000"/>
              </a:lnSpc>
            </a:pPr>
            <a:r>
              <a:rPr lang="nl-NL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Activiteitenkalender</a:t>
            </a:r>
          </a:p>
          <a:p>
            <a:pPr marL="285750" indent="-285750">
              <a:lnSpc>
                <a:spcPct val="107000"/>
              </a:lnSpc>
            </a:pPr>
            <a:r>
              <a:rPr lang="nl-NL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Haven opknappen + steigers</a:t>
            </a:r>
          </a:p>
          <a:p>
            <a:pPr marL="285750" indent="-285750">
              <a:lnSpc>
                <a:spcPct val="107000"/>
              </a:lnSpc>
            </a:pPr>
            <a:r>
              <a:rPr lang="nl-NL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Meer voorzieningen voor camperaars, afvoer vuil water </a:t>
            </a:r>
          </a:p>
          <a:p>
            <a:pPr marL="285750" indent="-285750">
              <a:lnSpc>
                <a:spcPct val="107000"/>
              </a:lnSpc>
            </a:pPr>
            <a:r>
              <a:rPr lang="nl-NL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Meer activiteiten in en rondom de haven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</a:pPr>
            <a:r>
              <a:rPr lang="nl-NL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Dorpskern aantrekkelijker maken </a:t>
            </a:r>
          </a:p>
        </p:txBody>
      </p:sp>
    </p:spTree>
    <p:extLst>
      <p:ext uri="{BB962C8B-B14F-4D97-AF65-F5344CB8AC3E}">
        <p14:creationId xmlns:p14="http://schemas.microsoft.com/office/powerpoint/2010/main" val="7003883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5"/>
          <p:cNvSpPr txBox="1">
            <a:spLocks noGrp="1"/>
          </p:cNvSpPr>
          <p:nvPr>
            <p:ph type="title"/>
          </p:nvPr>
        </p:nvSpPr>
        <p:spPr>
          <a:xfrm>
            <a:off x="252919" y="1123837"/>
            <a:ext cx="2947482" cy="3896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orbel"/>
              <a:buNone/>
            </a:pPr>
            <a:r>
              <a:rPr lang="nl-NL" dirty="0"/>
              <a:t>Dorpsvisie uitkomsten </a:t>
            </a:r>
            <a:br>
              <a:rPr lang="nl-NL" dirty="0"/>
            </a:br>
            <a:r>
              <a:rPr lang="nl-NL" dirty="0"/>
              <a:t>30 maart</a:t>
            </a:r>
            <a:endParaRPr dirty="0"/>
          </a:p>
        </p:txBody>
      </p:sp>
      <p:sp>
        <p:nvSpPr>
          <p:cNvPr id="132" name="Google Shape;132;p5"/>
          <p:cNvSpPr txBox="1"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nl-NL" b="1" i="1" dirty="0"/>
              <a:t>Samenvattend:</a:t>
            </a:r>
            <a:endParaRPr dirty="0"/>
          </a:p>
          <a:p>
            <a:pPr marL="457200" lvl="0" indent="-355600" algn="l" rtl="0">
              <a:spcBef>
                <a:spcPts val="1200"/>
              </a:spcBef>
              <a:spcAft>
                <a:spcPts val="0"/>
              </a:spcAft>
              <a:buSzPts val="2000"/>
              <a:buChar char="●"/>
            </a:pPr>
            <a:r>
              <a:rPr lang="nl-NL" dirty="0"/>
              <a:t>Er is vooral veel stilgestaan bij de vraag ‘wat Zuidbroek wil’</a:t>
            </a:r>
          </a:p>
          <a:p>
            <a:pPr marL="457200" lvl="0" indent="-355600" algn="l" rtl="0">
              <a:spcBef>
                <a:spcPts val="1200"/>
              </a:spcBef>
              <a:spcAft>
                <a:spcPts val="0"/>
              </a:spcAft>
              <a:buSzPts val="2000"/>
              <a:buChar char="●"/>
            </a:pPr>
            <a:r>
              <a:rPr lang="nl-NL" dirty="0"/>
              <a:t>Belangrijk is om ook de hoe-vraag beantwoord te krijgen: </a:t>
            </a:r>
            <a:br>
              <a:rPr lang="nl-NL" dirty="0"/>
            </a:br>
            <a:r>
              <a:rPr lang="nl-NL" dirty="0"/>
              <a:t>‘hoe pakken we dit aan?’</a:t>
            </a:r>
          </a:p>
          <a:p>
            <a:pPr marL="457200" lvl="0" indent="-355600" algn="l" rtl="0">
              <a:spcBef>
                <a:spcPts val="1200"/>
              </a:spcBef>
              <a:spcAft>
                <a:spcPts val="0"/>
              </a:spcAft>
              <a:buSzPts val="2000"/>
              <a:buChar char="●"/>
            </a:pPr>
            <a:r>
              <a:rPr lang="nl-NL" dirty="0"/>
              <a:t>Daarvoor is menskracht nodig</a:t>
            </a:r>
          </a:p>
          <a:p>
            <a:pPr marL="457200" lvl="0" indent="-355600" algn="l" rtl="0">
              <a:spcBef>
                <a:spcPts val="1200"/>
              </a:spcBef>
              <a:spcAft>
                <a:spcPts val="0"/>
              </a:spcAft>
              <a:buSzPts val="2000"/>
              <a:buChar char="●"/>
            </a:pPr>
            <a:r>
              <a:rPr lang="nl-NL" dirty="0">
                <a:solidFill>
                  <a:srgbClr val="FF0000"/>
                </a:solidFill>
              </a:rPr>
              <a:t>Vraag: wie wil zich op welk thema inzetten? Maak dit svp kenbaar door ons een mail te sturen: </a:t>
            </a:r>
            <a:r>
              <a:rPr lang="nl-NL" b="1" dirty="0">
                <a:solidFill>
                  <a:srgbClr val="FF0000"/>
                </a:solidFill>
              </a:rPr>
              <a:t>info@dorpsraadzuidbroek.com</a:t>
            </a:r>
          </a:p>
          <a:p>
            <a:pPr marL="101600" lvl="0" indent="0" algn="l" rtl="0">
              <a:spcBef>
                <a:spcPts val="1200"/>
              </a:spcBef>
              <a:spcAft>
                <a:spcPts val="0"/>
              </a:spcAft>
              <a:buSzPts val="2000"/>
              <a:buNone/>
            </a:pPr>
            <a:br>
              <a:rPr lang="nl-NL" dirty="0"/>
            </a:b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476965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2234dd9b325_0_10"/>
          <p:cNvSpPr txBox="1">
            <a:spLocks noGrp="1"/>
          </p:cNvSpPr>
          <p:nvPr>
            <p:ph type="title"/>
          </p:nvPr>
        </p:nvSpPr>
        <p:spPr>
          <a:xfrm>
            <a:off x="252919" y="1123837"/>
            <a:ext cx="2947500" cy="389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nl-NL" dirty="0"/>
              <a:t>Wat gaan we de komende tijd doen?</a:t>
            </a:r>
            <a:endParaRPr dirty="0"/>
          </a:p>
        </p:txBody>
      </p:sp>
      <p:sp>
        <p:nvSpPr>
          <p:cNvPr id="144" name="Google Shape;144;g2234dd9b325_0_10"/>
          <p:cNvSpPr txBox="1">
            <a:spLocks noGrp="1"/>
          </p:cNvSpPr>
          <p:nvPr>
            <p:ph type="body" idx="1"/>
          </p:nvPr>
        </p:nvSpPr>
        <p:spPr>
          <a:xfrm>
            <a:off x="3869268" y="864108"/>
            <a:ext cx="7315200" cy="512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r>
              <a:rPr lang="nl-NL" dirty="0"/>
              <a:t>In mei: Verdieping van onderwerpen met verenigingen, jongeren en ondernemers (om extra info op te krijgen)</a:t>
            </a:r>
          </a:p>
          <a:p>
            <a:r>
              <a:rPr lang="nl-NL" dirty="0"/>
              <a:t>Daarna: Dorpsvisie is concept schrijven – wie wil meelezen?</a:t>
            </a:r>
          </a:p>
          <a:p>
            <a:r>
              <a:rPr lang="nl-NL" dirty="0"/>
              <a:t>Medio juni: Presentatie concept visieplan aan Zuidbroek</a:t>
            </a:r>
          </a:p>
          <a:p>
            <a:r>
              <a:rPr lang="nl-NL" dirty="0"/>
              <a:t>Eind juni: Vaststelling dorpsvisie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D0A2DB-4655-DDAD-6ED7-DE9E54C3B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Agenda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74AF92B-C8C9-6F63-5F73-158CFEEBC3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sz="2800" dirty="0"/>
              <a:t>19.30 – 20.15 uur:  terugkoppeling 30 maart</a:t>
            </a:r>
          </a:p>
          <a:p>
            <a:r>
              <a:rPr lang="nl-NL" sz="2800" dirty="0"/>
              <a:t>20.15 – 21.00 uur:  vervolg visieontwikkeling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43300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590D93-EA5A-CD5C-C6D5-E0F64AA80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200" dirty="0"/>
              <a:t>Terugkoppeling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4556BA0-DD87-DD0C-C3CF-2660F9539A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sz="3200" dirty="0"/>
              <a:t>Organisatie projectaanvraag,</a:t>
            </a:r>
          </a:p>
          <a:p>
            <a:r>
              <a:rPr lang="nl-NL" sz="3200" dirty="0"/>
              <a:t>Projectvoorwaarden/aanvraagformulier</a:t>
            </a:r>
          </a:p>
          <a:p>
            <a:r>
              <a:rPr lang="nl-NL" sz="3200" dirty="0"/>
              <a:t>Herkenbaarheid Dorpsraad Zuidbroek</a:t>
            </a:r>
          </a:p>
          <a:p>
            <a:endParaRPr lang="nl-NL" sz="3200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72050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A920E5-BB77-2C33-5B8E-B477002B4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200" dirty="0"/>
              <a:t>Organisatie projectaanvraag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262B901-24F2-32DA-073F-790F9C7C3B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sz="2400" dirty="0"/>
              <a:t>Terugkoppeling:</a:t>
            </a:r>
          </a:p>
          <a:p>
            <a:pPr lvl="1"/>
            <a:r>
              <a:rPr lang="nl-NL" dirty="0"/>
              <a:t>Inwoners zijn onvoldoende/niet meegenomen in de vorming van de 2 commissies,</a:t>
            </a:r>
          </a:p>
          <a:p>
            <a:pPr lvl="1"/>
            <a:r>
              <a:rPr lang="nl-NL" dirty="0"/>
              <a:t>Inwoners erkennen zichzelf onvoldoende/niet is de samenstelling van de 2 commissies.</a:t>
            </a:r>
          </a:p>
          <a:p>
            <a:r>
              <a:rPr lang="nl-NL" sz="2400" dirty="0"/>
              <a:t>Aanpassing:</a:t>
            </a:r>
          </a:p>
          <a:p>
            <a:pPr lvl="1"/>
            <a:r>
              <a:rPr lang="nl-NL" dirty="0"/>
              <a:t>Toetsingscommissie van 5 naar max 12 leden (met name ruimte voor verenigingen, stichtingen)</a:t>
            </a:r>
          </a:p>
          <a:p>
            <a:pPr lvl="1"/>
            <a:r>
              <a:rPr lang="nl-NL" dirty="0"/>
              <a:t>Toewijzingscommissie van 3 naar 5 leden</a:t>
            </a:r>
          </a:p>
        </p:txBody>
      </p:sp>
    </p:spTree>
    <p:extLst>
      <p:ext uri="{BB962C8B-B14F-4D97-AF65-F5344CB8AC3E}">
        <p14:creationId xmlns:p14="http://schemas.microsoft.com/office/powerpoint/2010/main" val="1452905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687FEC-15D8-B718-BD5E-8EFDEF69E0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2400" dirty="0"/>
              <a:t>Projectvoorwaarden / aanvraagformulier</a:t>
            </a:r>
            <a:br>
              <a:rPr lang="nl-NL" sz="2400" dirty="0"/>
            </a:br>
            <a:endParaRPr lang="nl-NL" sz="2400" dirty="0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F1E1E80-363A-F6C5-F99D-B722959AB8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sz="2400" dirty="0"/>
              <a:t>Terugkoppeling:</a:t>
            </a:r>
          </a:p>
          <a:p>
            <a:pPr lvl="1"/>
            <a:r>
              <a:rPr lang="nl-NL" dirty="0"/>
              <a:t>Projectvoorwaarden/aanvraagformulier nog niet beschikbaar,</a:t>
            </a:r>
          </a:p>
          <a:p>
            <a:pPr lvl="1"/>
            <a:r>
              <a:rPr lang="nl-NL" dirty="0"/>
              <a:t>“verplichting” tot oprichting stichting werkt demotiverend,</a:t>
            </a:r>
          </a:p>
          <a:p>
            <a:pPr lvl="1"/>
            <a:endParaRPr lang="nl-NL" dirty="0"/>
          </a:p>
          <a:p>
            <a:r>
              <a:rPr lang="nl-NL" sz="2400" dirty="0"/>
              <a:t>Aanpassing:</a:t>
            </a:r>
          </a:p>
          <a:p>
            <a:pPr lvl="1"/>
            <a:r>
              <a:rPr lang="nl-NL" dirty="0"/>
              <a:t>Documenten vanaf heden beschikbaar op onze site</a:t>
            </a:r>
          </a:p>
          <a:p>
            <a:pPr lvl="1"/>
            <a:r>
              <a:rPr lang="nl-NL" dirty="0"/>
              <a:t>Maatwerk afhankelijk van de omvang van het project </a:t>
            </a:r>
          </a:p>
          <a:p>
            <a:pPr lvl="1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031641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005D3E-57FC-8D8A-BC89-FD854AE9A7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200" dirty="0"/>
              <a:t>Herkenbaarheid DRZ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17B51C4-EC78-C808-810D-63F7B289F1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Terugkoppeling;</a:t>
            </a:r>
          </a:p>
          <a:p>
            <a:pPr lvl="1"/>
            <a:r>
              <a:rPr lang="nl-NL" dirty="0"/>
              <a:t>Inwoners zien te weinig tot niets van de Dorpsraad,</a:t>
            </a:r>
          </a:p>
          <a:p>
            <a:pPr lvl="1"/>
            <a:r>
              <a:rPr lang="nl-NL" dirty="0"/>
              <a:t>Wat doet de Dorpsraad?</a:t>
            </a:r>
          </a:p>
          <a:p>
            <a:pPr lvl="1"/>
            <a:endParaRPr lang="nl-NL" dirty="0"/>
          </a:p>
          <a:p>
            <a:r>
              <a:rPr lang="nl-NL" dirty="0"/>
              <a:t>Aanpassing;</a:t>
            </a:r>
          </a:p>
          <a:p>
            <a:pPr lvl="1"/>
            <a:r>
              <a:rPr lang="nl-NL" dirty="0"/>
              <a:t>DRZ gaat werken aan een goed communicatieplan</a:t>
            </a:r>
          </a:p>
        </p:txBody>
      </p:sp>
    </p:spTree>
    <p:extLst>
      <p:ext uri="{BB962C8B-B14F-4D97-AF65-F5344CB8AC3E}">
        <p14:creationId xmlns:p14="http://schemas.microsoft.com/office/powerpoint/2010/main" val="30802512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5"/>
          <p:cNvSpPr txBox="1">
            <a:spLocks noGrp="1"/>
          </p:cNvSpPr>
          <p:nvPr>
            <p:ph type="title"/>
          </p:nvPr>
        </p:nvSpPr>
        <p:spPr>
          <a:xfrm>
            <a:off x="252919" y="1123837"/>
            <a:ext cx="2947482" cy="3896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orbel"/>
              <a:buNone/>
            </a:pPr>
            <a:r>
              <a:rPr lang="nl-NL" dirty="0"/>
              <a:t>De ontwikkeling van de dorpsvisie</a:t>
            </a:r>
            <a:endParaRPr dirty="0"/>
          </a:p>
        </p:txBody>
      </p:sp>
      <p:sp>
        <p:nvSpPr>
          <p:cNvPr id="132" name="Google Shape;132;p5"/>
          <p:cNvSpPr txBox="1"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nl-NL" b="1" i="1" dirty="0"/>
              <a:t>In drie stappen:</a:t>
            </a:r>
          </a:p>
          <a:p>
            <a:pPr lvl="0" indent="-457200" algn="l" rtl="0"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nl-NL" dirty="0"/>
              <a:t>Opgehaalde informatie o.a. op 30 maart – de contouren van de dorpsvisie ontstaan</a:t>
            </a:r>
          </a:p>
          <a:p>
            <a:pPr lvl="0" indent="-457200" algn="l" rtl="0"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nl-NL" dirty="0"/>
              <a:t>Verdieping (meer info) op een aantal thema’s in mei</a:t>
            </a:r>
          </a:p>
          <a:p>
            <a:pPr lvl="0" indent="-457200" algn="l" rtl="0"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nl-NL" dirty="0"/>
              <a:t>Schrijven en concept presenteren aan het dorp in juni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5"/>
          <p:cNvSpPr txBox="1">
            <a:spLocks noGrp="1"/>
          </p:cNvSpPr>
          <p:nvPr>
            <p:ph type="title"/>
          </p:nvPr>
        </p:nvSpPr>
        <p:spPr>
          <a:xfrm>
            <a:off x="252919" y="1123837"/>
            <a:ext cx="2947482" cy="3896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orbel"/>
              <a:buNone/>
            </a:pPr>
            <a:r>
              <a:rPr lang="nl-NL" dirty="0"/>
              <a:t>Dorpsvisie uitkomsten </a:t>
            </a:r>
            <a:br>
              <a:rPr lang="nl-NL" dirty="0"/>
            </a:br>
            <a:r>
              <a:rPr lang="nl-NL" dirty="0"/>
              <a:t>30 maart</a:t>
            </a:r>
            <a:endParaRPr dirty="0"/>
          </a:p>
        </p:txBody>
      </p:sp>
      <p:sp>
        <p:nvSpPr>
          <p:cNvPr id="132" name="Google Shape;132;p5"/>
          <p:cNvSpPr txBox="1"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nl-NL" b="1" i="1" dirty="0"/>
              <a:t>Terugkoppeling Wereldcafé </a:t>
            </a:r>
            <a:endParaRPr dirty="0"/>
          </a:p>
          <a:p>
            <a:pPr marL="457200" lvl="0" indent="-355600" algn="l" rtl="0">
              <a:spcBef>
                <a:spcPts val="1200"/>
              </a:spcBef>
              <a:spcAft>
                <a:spcPts val="0"/>
              </a:spcAft>
              <a:buSzPts val="2000"/>
              <a:buChar char="●"/>
            </a:pPr>
            <a:r>
              <a:rPr lang="nl-NL" dirty="0"/>
              <a:t>Er is veel geschreven – dank daarvoor!</a:t>
            </a:r>
          </a:p>
          <a:p>
            <a:pPr marL="457200" lvl="0" indent="-355600" algn="l" rtl="0">
              <a:spcBef>
                <a:spcPts val="1200"/>
              </a:spcBef>
              <a:spcAft>
                <a:spcPts val="0"/>
              </a:spcAft>
              <a:buSzPts val="2000"/>
              <a:buChar char="●"/>
            </a:pPr>
            <a:r>
              <a:rPr lang="nl-NL" dirty="0"/>
              <a:t>We lezen de uitkomsten als suggesties en richting voor de inhoud van de dorpsvisie</a:t>
            </a:r>
          </a:p>
          <a:p>
            <a:pPr marL="457200" lvl="0" indent="-355600" algn="l" rtl="0">
              <a:spcBef>
                <a:spcPts val="1200"/>
              </a:spcBef>
              <a:spcAft>
                <a:spcPts val="0"/>
              </a:spcAft>
              <a:buSzPts val="2000"/>
              <a:buChar char="●"/>
            </a:pPr>
            <a:r>
              <a:rPr lang="nl-NL" dirty="0"/>
              <a:t>Zeven thema’s zijn die avond aan bod gekomen</a:t>
            </a:r>
          </a:p>
          <a:p>
            <a:pPr marL="457200" lvl="0" indent="-355600" algn="l" rtl="0">
              <a:spcBef>
                <a:spcPts val="1200"/>
              </a:spcBef>
              <a:spcAft>
                <a:spcPts val="0"/>
              </a:spcAft>
              <a:buSzPts val="2000"/>
              <a:buChar char="●"/>
            </a:pPr>
            <a:r>
              <a:rPr lang="nl-NL" dirty="0"/>
              <a:t>We noemen per thema wat het vaakst is genoemd</a:t>
            </a:r>
          </a:p>
          <a:p>
            <a:pPr marL="457200" lvl="0" indent="-355600" algn="l" rtl="0">
              <a:spcBef>
                <a:spcPts val="1200"/>
              </a:spcBef>
              <a:spcAft>
                <a:spcPts val="0"/>
              </a:spcAft>
              <a:buSzPts val="2000"/>
              <a:buChar char="●"/>
            </a:pPr>
            <a:r>
              <a:rPr lang="nl-NL" dirty="0"/>
              <a:t>Sommige thema’s overlappen elkaar</a:t>
            </a:r>
            <a:endParaRPr dirty="0"/>
          </a:p>
          <a:p>
            <a:pPr marL="182880" lvl="0" indent="-55878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719583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5"/>
          <p:cNvSpPr txBox="1">
            <a:spLocks noGrp="1"/>
          </p:cNvSpPr>
          <p:nvPr>
            <p:ph type="title"/>
          </p:nvPr>
        </p:nvSpPr>
        <p:spPr>
          <a:xfrm>
            <a:off x="252919" y="1123837"/>
            <a:ext cx="2947482" cy="3896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orbel"/>
              <a:buNone/>
            </a:pPr>
            <a:r>
              <a:rPr lang="nl-NL" dirty="0"/>
              <a:t>1. (</a:t>
            </a:r>
            <a:r>
              <a:rPr lang="nl-NL" dirty="0" err="1"/>
              <a:t>Verkeers</a:t>
            </a:r>
            <a:r>
              <a:rPr lang="nl-NL" dirty="0"/>
              <a:t>)</a:t>
            </a:r>
            <a:br>
              <a:rPr lang="nl-NL" dirty="0"/>
            </a:br>
            <a:r>
              <a:rPr lang="nl-NL" dirty="0"/>
              <a:t>veiligheid</a:t>
            </a:r>
            <a:endParaRPr dirty="0"/>
          </a:p>
        </p:txBody>
      </p:sp>
      <p:sp>
        <p:nvSpPr>
          <p:cNvPr id="132" name="Google Shape;132;p5"/>
          <p:cNvSpPr txBox="1"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nl-NL" dirty="0"/>
              <a:t>Vaak beantwoord is de vraag: “Moeten in ons dorp maatregelen genomen worden om de verkeersveiligheid te verbeteren?”</a:t>
            </a: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nl-NL" dirty="0"/>
              <a:t>Het meest genoteerd:</a:t>
            </a:r>
          </a:p>
          <a:p>
            <a:pPr marL="342900"/>
            <a:r>
              <a:rPr lang="nl-NL" dirty="0"/>
              <a:t>Voetpaden in </a:t>
            </a:r>
            <a:r>
              <a:rPr lang="nl-NL" dirty="0" err="1"/>
              <a:t>Uiterburen</a:t>
            </a:r>
            <a:r>
              <a:rPr lang="nl-NL" dirty="0"/>
              <a:t> verbeteren: dit kun je doen door de voetpaden 30cm te verbreden of de Lindebomen rooien en herplaatsen</a:t>
            </a:r>
          </a:p>
          <a:p>
            <a:pPr marL="342900"/>
            <a:r>
              <a:rPr lang="nl-NL" dirty="0"/>
              <a:t>Kerk-/Spoorstraat niet veilig -&gt; stoep – fietspad (meerder keren genoemd)</a:t>
            </a:r>
            <a:br>
              <a:rPr lang="nl-NL" dirty="0"/>
            </a:br>
            <a:r>
              <a:rPr lang="nl-NL" dirty="0"/>
              <a:t>Kerkstraat: intensiteit en capaciteit naar beneden</a:t>
            </a:r>
          </a:p>
          <a:p>
            <a:pPr marL="342900"/>
            <a:r>
              <a:rPr lang="nl-NL" dirty="0"/>
              <a:t>Verhard fietspad van Zuidbroek </a:t>
            </a:r>
            <a:r>
              <a:rPr lang="nl-NL"/>
              <a:t>naar Sappemeer</a:t>
            </a:r>
            <a:endParaRPr lang="nl-NL" dirty="0"/>
          </a:p>
          <a:p>
            <a:pPr marL="342900"/>
            <a:r>
              <a:rPr lang="nl-NL" dirty="0"/>
              <a:t>Landbouwverkeer wordt ervaren als probleem</a:t>
            </a:r>
          </a:p>
        </p:txBody>
      </p:sp>
    </p:spTree>
    <p:extLst>
      <p:ext uri="{BB962C8B-B14F-4D97-AF65-F5344CB8AC3E}">
        <p14:creationId xmlns:p14="http://schemas.microsoft.com/office/powerpoint/2010/main" val="1472398520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Dorpsraad Zuidbroek">
      <a:dk1>
        <a:srgbClr val="000000"/>
      </a:dk1>
      <a:lt1>
        <a:srgbClr val="FFFFFF"/>
      </a:lt1>
      <a:dk2>
        <a:srgbClr val="2C3C43"/>
      </a:dk2>
      <a:lt2>
        <a:srgbClr val="EBEBEB"/>
      </a:lt2>
      <a:accent1>
        <a:srgbClr val="01A990"/>
      </a:accent1>
      <a:accent2>
        <a:srgbClr val="1C3B72"/>
      </a:accent2>
      <a:accent3>
        <a:srgbClr val="67BFB1"/>
      </a:accent3>
      <a:accent4>
        <a:srgbClr val="FFFFFF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1489</TotalTime>
  <Words>1000</Words>
  <Application>Microsoft Office PowerPoint</Application>
  <PresentationFormat>Breedbeeld</PresentationFormat>
  <Paragraphs>119</Paragraphs>
  <Slides>17</Slides>
  <Notes>11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17</vt:i4>
      </vt:variant>
    </vt:vector>
  </HeadingPairs>
  <TitlesOfParts>
    <vt:vector size="21" baseType="lpstr">
      <vt:lpstr>Corbel</vt:lpstr>
      <vt:lpstr>Arial</vt:lpstr>
      <vt:lpstr>Noto Sans Symbols</vt:lpstr>
      <vt:lpstr>Frame</vt:lpstr>
      <vt:lpstr>welkom</vt:lpstr>
      <vt:lpstr>Agenda</vt:lpstr>
      <vt:lpstr>Terugkoppeling</vt:lpstr>
      <vt:lpstr>Organisatie projectaanvraag</vt:lpstr>
      <vt:lpstr>Projectvoorwaarden / aanvraagformulier </vt:lpstr>
      <vt:lpstr>Herkenbaarheid DRZ</vt:lpstr>
      <vt:lpstr>De ontwikkeling van de dorpsvisie</vt:lpstr>
      <vt:lpstr>Dorpsvisie uitkomsten  30 maart</vt:lpstr>
      <vt:lpstr>1. (Verkeers) veiligheid</vt:lpstr>
      <vt:lpstr>2. Groen waaronder speeltuinen</vt:lpstr>
      <vt:lpstr>3. Wonen</vt:lpstr>
      <vt:lpstr>4. Verenigings-leven:   de verenigingen en hun vrijwilligers</vt:lpstr>
      <vt:lpstr>5. Voorzieningen</vt:lpstr>
      <vt:lpstr>6. Duurzaam-heid en energie</vt:lpstr>
      <vt:lpstr>7. Toerisme en recreatie (incl. haven)</vt:lpstr>
      <vt:lpstr>Dorpsvisie uitkomsten  30 maart</vt:lpstr>
      <vt:lpstr>Wat gaan we de komende tijd doen?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Welkom Dorpsbijeenkomst Zuidbroek</dc:title>
  <dc:creator>Dorpsraad Zuidbroek</dc:creator>
  <cp:lastModifiedBy>Kees de Vries</cp:lastModifiedBy>
  <cp:revision>11</cp:revision>
  <cp:lastPrinted>2023-03-30T07:24:52Z</cp:lastPrinted>
  <dcterms:created xsi:type="dcterms:W3CDTF">2023-03-20T10:41:07Z</dcterms:created>
  <dcterms:modified xsi:type="dcterms:W3CDTF">2023-04-18T07:59:17Z</dcterms:modified>
</cp:coreProperties>
</file>